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644" r:id="rId2"/>
    <p:sldId id="645" r:id="rId3"/>
    <p:sldId id="646" r:id="rId4"/>
    <p:sldId id="647" r:id="rId5"/>
    <p:sldId id="648" r:id="rId6"/>
    <p:sldId id="649" r:id="rId7"/>
    <p:sldId id="65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112" y="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1F19C-7B60-4B73-B397-30D9BE3DE700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B43DF-F702-4E31-AF6C-7E58EC17DD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037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A7F3B-0AC6-A1DA-EDBA-0E95F8B20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542DF8F-97EE-563F-B1BD-1D67A950F3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6F2E497-E7F3-4643-BE40-DFA6D3D7D1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DF22528-3A8C-A875-5642-D73AEDE031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71184C-6B0C-435F-B93B-15AAE9F010B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485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B54C77-E3F0-486D-B09C-E7674DF38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58D7BE-3D5F-4485-A56B-FA0116753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D3AFD5-4E36-46C2-B456-22FC7408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1601F0-837B-4790-A108-31048F0AE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314D86-70DA-4668-8042-C2A0145A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554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C49A6B-8629-49C2-B7A9-5EF03A1AD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C5DAB77-D386-491B-BF0E-CCFF82AE0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B1243C-E335-4DA0-81D6-AB1DD22FC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CAE5D6-9F7C-464D-853E-A0A42F345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15C03A-30B7-468F-9D11-07C94B6B8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65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3293A9B-68F0-4A88-BAB1-07B3A5FDC3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A3A38D7-0968-4486-8FFA-0D9E5D88E4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CE3E03-6F3A-43E7-BE9D-8B666129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6BF489-9D8C-497E-A731-B744ED7F5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E67419-4077-4A01-9611-3F856522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768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93A9AD-BE45-4FF0-A200-A453912BD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734AFD-11EE-4F5A-9F18-C9BEC1B59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C210B0-2C1F-4ACF-A0E2-CCA3523B5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29DAE6-F0FA-45CE-81A9-DCC794A1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D2A996-9507-4104-B834-3F1F28792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62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995967-423D-416D-9E6A-7DA38411A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C13CF3-7769-4F3F-9E77-60E7081D4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3F24FA-6011-427F-B5CE-34AE421ED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F7721C-787E-4717-8EC3-C894F770C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A5B3F7-0995-47C3-AF4A-E1EC2B91F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49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6E59BC-A817-41BC-9DD2-F4EF40F49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6CCB67-4688-4386-8F8B-66C971739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8C52943-C0B7-4ACD-9E24-6BE8BAE09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EED39F-0C40-4A74-A2FD-54BCB523B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53FC3F-2A92-4421-B061-32DCDDBA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51F444-4A04-46DD-856A-26A1D549F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59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B4266E-7087-44B4-9E08-D0FA1293E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C53129-3585-424B-B7C3-9EA4F9D30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261DD0-2FA3-4D94-8FE9-7D3D321B2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D66B7E8-3EA0-4C90-99E3-7CDD08DA4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E962063-F577-4758-9A42-1B5E6973E5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E6C98E6-FDD6-490D-A52F-6FC812541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DFCD490-97F3-4F1C-8F4F-7E4539076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1D8AF96-961D-4B33-B435-26ED4B981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44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943278-62AA-40D9-B500-C8E0350AA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E495BF3-CF6F-4CB6-9AB1-088A7262C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1F2548-AC6C-44E4-A94C-09D592186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92524C2-BA22-4588-9E99-93046300E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093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16951AF-C3A3-4BA7-8579-643808565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527FD68-2DE0-49DC-8560-95CAA7C12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7C19F5-E3F1-4784-AC7B-531C628A9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518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CFEF79-AE1D-416E-A359-8406ED6B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2C85D3-F2BF-4ADA-94F9-D2D7F081B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DAF6F5-BABC-46FB-A7DE-16DA6BDB4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7E903F-13E1-470C-9A7C-94894A02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A1959F-6735-476E-99E3-AE68544A0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D24F79-CEC3-4075-896A-75434FBE3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66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687D5-630C-415D-9BE2-5968B3EAA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6643963-6065-4284-8F61-6C1E25654D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A0837B-0AF1-46E2-914A-33C69619A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B8A97E-2728-449B-91DB-FAE7CD3AC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722809-9FD9-43AF-8D5F-B262A1920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4BFD65-71F6-4D86-BE50-89EF9644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11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539958E-D526-4596-B85B-EE615F2A5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6C6BDD-0654-4CE4-B18C-3ADF624C1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20D7D2-AB46-47D8-A843-586349397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459E0-09C2-4A73-9CC6-41723EBAFBB8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E94661-D770-415B-8E81-52BDB2644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11C28D-32C2-461B-B6C4-A2A1AD26B9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94856-AC51-424E-9E01-DC3519D74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86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ancecompetences.fr/recherche/rncp/40525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1E79B-83A9-8A08-74BB-C3B5346A0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47DEA463-9756-0B63-A401-AA123C32B983}"/>
              </a:ext>
            </a:extLst>
          </p:cNvPr>
          <p:cNvGrpSpPr/>
          <p:nvPr/>
        </p:nvGrpSpPr>
        <p:grpSpPr>
          <a:xfrm>
            <a:off x="0" y="-10440"/>
            <a:ext cx="12204000" cy="954107"/>
            <a:chOff x="0" y="-10440"/>
            <a:chExt cx="12204000" cy="954107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D934780F-3A39-FD4C-EE1F-05C315ABFE95}"/>
                </a:ext>
              </a:extLst>
            </p:cNvPr>
            <p:cNvSpPr txBox="1"/>
            <p:nvPr/>
          </p:nvSpPr>
          <p:spPr>
            <a:xfrm>
              <a:off x="0" y="-10440"/>
              <a:ext cx="12204000" cy="954107"/>
            </a:xfrm>
            <a:prstGeom prst="rect">
              <a:avLst/>
            </a:prstGeom>
            <a:solidFill>
              <a:srgbClr val="7030A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ECOLE DOCTORALE VAAME</a:t>
              </a:r>
              <a:endPara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defRPr/>
              </a:pPr>
              <a:r>
                <a:rPr lang="fr-FR" sz="2800" b="1" dirty="0">
                  <a:solidFill>
                    <a:prstClr val="white"/>
                  </a:solidFill>
                </a:rPr>
                <a:t>Evolutions fiche RNCP du doctorat</a:t>
              </a:r>
              <a:endParaRPr kumimoji="0" lang="fr-FR" sz="2800" b="0" i="0" strike="noStrike" kern="1200" cap="sm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142B54A7-BCF6-5866-7DFF-8985D7F504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4486" y="102196"/>
              <a:ext cx="2340978" cy="640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2BFB8F6A-FB26-4073-8C0F-45899B623811}"/>
              </a:ext>
            </a:extLst>
          </p:cNvPr>
          <p:cNvSpPr txBox="1"/>
          <p:nvPr/>
        </p:nvSpPr>
        <p:spPr>
          <a:xfrm>
            <a:off x="3261193" y="1107166"/>
            <a:ext cx="4712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Nouvelle fiche en vigueur depuis le 01/01/2025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11F5319-3465-46D0-A7C9-5B300B6A2BDE}"/>
              </a:ext>
            </a:extLst>
          </p:cNvPr>
          <p:cNvSpPr txBox="1"/>
          <p:nvPr/>
        </p:nvSpPr>
        <p:spPr>
          <a:xfrm>
            <a:off x="108700" y="1959426"/>
            <a:ext cx="590213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Comparaison avec la fiche RNCP de 2019:</a:t>
            </a:r>
          </a:p>
          <a:p>
            <a:pPr marL="285750" indent="-285750">
              <a:buFontTx/>
              <a:buChar char="-"/>
            </a:pPr>
            <a:r>
              <a:rPr lang="fr-FR" dirty="0"/>
              <a:t>Toujours </a:t>
            </a:r>
            <a:r>
              <a:rPr lang="fr-FR" b="1" dirty="0"/>
              <a:t>6 blocs </a:t>
            </a:r>
            <a:r>
              <a:rPr lang="fr-FR" dirty="0"/>
              <a:t>de compétences</a:t>
            </a:r>
          </a:p>
          <a:p>
            <a:pPr marL="285750" indent="-285750">
              <a:buFontTx/>
              <a:buChar char="-"/>
            </a:pPr>
            <a:r>
              <a:rPr lang="fr-FR" dirty="0"/>
              <a:t>Pour chaque bloc, la modalité </a:t>
            </a:r>
            <a:r>
              <a:rPr lang="fr-FR" b="1" dirty="0"/>
              <a:t>d’évaluation</a:t>
            </a:r>
            <a:r>
              <a:rPr lang="fr-FR" dirty="0"/>
              <a:t> est précisée : « Rédaction et soutenance de la thèse »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Dans les </a:t>
            </a:r>
            <a:r>
              <a:rPr lang="fr-FR" b="1" dirty="0"/>
              <a:t>titres</a:t>
            </a:r>
            <a:r>
              <a:rPr lang="fr-FR" dirty="0"/>
              <a:t> des blocs :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Formulation des compétences en </a:t>
            </a:r>
            <a:r>
              <a:rPr lang="fr-FR" b="1" dirty="0"/>
              <a:t>verbes d’action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« démarche de recherche et développement, d'études et prospective » remplacé par « démarche </a:t>
            </a:r>
            <a:r>
              <a:rPr lang="fr-FR" b="1" dirty="0"/>
              <a:t>de recherche, de R&amp;D ou d’innovation </a:t>
            </a:r>
            <a:r>
              <a:rPr lang="fr-FR" dirty="0"/>
              <a:t>»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Quelques reformulations ou </a:t>
            </a:r>
            <a:r>
              <a:rPr lang="fr-FR" u="sng" dirty="0"/>
              <a:t>additions</a:t>
            </a:r>
            <a:r>
              <a:rPr lang="fr-FR" dirty="0"/>
              <a:t> mineures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Dans le contenu des blocs :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Des </a:t>
            </a:r>
            <a:r>
              <a:rPr lang="fr-FR" b="1" dirty="0">
                <a:solidFill>
                  <a:srgbClr val="006600"/>
                </a:solidFill>
              </a:rPr>
              <a:t>reformulations</a:t>
            </a:r>
            <a:r>
              <a:rPr lang="fr-FR" dirty="0"/>
              <a:t> </a:t>
            </a:r>
          </a:p>
          <a:p>
            <a:pPr marL="742950" lvl="1" indent="-285750">
              <a:buFontTx/>
              <a:buChar char="-"/>
            </a:pPr>
            <a:r>
              <a:rPr lang="fr-FR" b="1" dirty="0">
                <a:solidFill>
                  <a:srgbClr val="0000FF"/>
                </a:solidFill>
              </a:rPr>
              <a:t>8 nouvelles compétences + des additions</a:t>
            </a:r>
          </a:p>
          <a:p>
            <a:pPr marL="742950" lvl="1" indent="-285750">
              <a:buFontTx/>
              <a:buChar char="-"/>
            </a:pPr>
            <a:r>
              <a:rPr lang="fr-FR" dirty="0">
                <a:solidFill>
                  <a:srgbClr val="C00000"/>
                </a:solidFill>
              </a:rPr>
              <a:t>3</a:t>
            </a:r>
            <a:r>
              <a:rPr lang="fr-FR" dirty="0"/>
              <a:t> </a:t>
            </a:r>
            <a:r>
              <a:rPr lang="fr-FR" strike="sngStrike" dirty="0">
                <a:solidFill>
                  <a:srgbClr val="C00000"/>
                </a:solidFill>
              </a:rPr>
              <a:t>compétences supprimées</a:t>
            </a:r>
            <a:r>
              <a:rPr lang="fr-FR" dirty="0">
                <a:solidFill>
                  <a:srgbClr val="C00000"/>
                </a:solidFill>
              </a:rPr>
              <a:t> + des délétions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2 </a:t>
            </a:r>
            <a:r>
              <a:rPr lang="fr-FR" b="1" dirty="0"/>
              <a:t>compétences déplacées </a:t>
            </a:r>
            <a:r>
              <a:rPr lang="fr-FR" dirty="0"/>
              <a:t>dans un autre bloc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BA5EB9B-F79C-8C66-777B-7E2E09DD0E2E}"/>
              </a:ext>
            </a:extLst>
          </p:cNvPr>
          <p:cNvSpPr txBox="1"/>
          <p:nvPr/>
        </p:nvSpPr>
        <p:spPr>
          <a:xfrm>
            <a:off x="2960594" y="1426595"/>
            <a:ext cx="6100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hlinkClick r:id="rId4"/>
              </a:rPr>
              <a:t>https://www.francecompetences.fr/recherche/rncp/40525/</a:t>
            </a:r>
            <a:endParaRPr lang="fr-FR" dirty="0"/>
          </a:p>
          <a:p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6E8781B-7239-D44A-D7E9-2F63886365A6}"/>
              </a:ext>
            </a:extLst>
          </p:cNvPr>
          <p:cNvSpPr txBox="1"/>
          <p:nvPr/>
        </p:nvSpPr>
        <p:spPr>
          <a:xfrm>
            <a:off x="6492689" y="2127757"/>
            <a:ext cx="54774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Les 6 blocs de compétences</a:t>
            </a:r>
          </a:p>
          <a:p>
            <a:pPr algn="ctr"/>
            <a:endParaRPr lang="fr-FR" b="1" dirty="0"/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Concevoir et élaborer une démarche de recherche, de R&amp;D ou d’innovation 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Mettre en œuvre une démarche de recherche, de R&amp;D ou d’innovation 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Valoriser et transférer les résultats d’une démarche de recherche, de R&amp;D ou d’innovation 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Assurer une veille scientifique et technologique </a:t>
            </a:r>
            <a:r>
              <a:rPr lang="fr-FR" u="sng" dirty="0"/>
              <a:t>de haut niveau</a:t>
            </a:r>
            <a:r>
              <a:rPr lang="fr-FR" dirty="0"/>
              <a:t> à l’échelle internationale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Contribuer à la circulation de la culture scientifique et technique, à la </a:t>
            </a:r>
            <a:r>
              <a:rPr lang="fr-FR" u="sng" dirty="0"/>
              <a:t>médiation</a:t>
            </a:r>
            <a:r>
              <a:rPr lang="fr-FR" dirty="0"/>
              <a:t>, et à la formation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Encadrer des équipes dédiées à des activités de recherche, de R&amp;D ou d’innovation </a:t>
            </a:r>
          </a:p>
        </p:txBody>
      </p:sp>
    </p:spTree>
    <p:extLst>
      <p:ext uri="{BB962C8B-B14F-4D97-AF65-F5344CB8AC3E}">
        <p14:creationId xmlns:p14="http://schemas.microsoft.com/office/powerpoint/2010/main" val="338616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9D49AA91-0394-E8CA-9F55-ACD8E3B3B2A9}"/>
              </a:ext>
            </a:extLst>
          </p:cNvPr>
          <p:cNvGrpSpPr/>
          <p:nvPr/>
        </p:nvGrpSpPr>
        <p:grpSpPr>
          <a:xfrm>
            <a:off x="0" y="-10440"/>
            <a:ext cx="12204000" cy="954107"/>
            <a:chOff x="0" y="-10440"/>
            <a:chExt cx="12204000" cy="954107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8029740E-BAB3-22AD-B39B-5A271C62531E}"/>
                </a:ext>
              </a:extLst>
            </p:cNvPr>
            <p:cNvSpPr txBox="1"/>
            <p:nvPr/>
          </p:nvSpPr>
          <p:spPr>
            <a:xfrm>
              <a:off x="0" y="-10440"/>
              <a:ext cx="12204000" cy="954107"/>
            </a:xfrm>
            <a:prstGeom prst="rect">
              <a:avLst/>
            </a:prstGeom>
            <a:solidFill>
              <a:srgbClr val="7030A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ECOLE DOCTORALE VAAME</a:t>
              </a:r>
              <a:endPara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defRPr/>
              </a:pPr>
              <a:r>
                <a:rPr lang="fr-FR" sz="2800" b="1" dirty="0">
                  <a:solidFill>
                    <a:prstClr val="white"/>
                  </a:solidFill>
                </a:rPr>
                <a:t>Evolutions fiche RNCP du doctorat</a:t>
              </a:r>
              <a:endParaRPr kumimoji="0" lang="fr-FR" sz="2800" b="0" i="0" strike="noStrike" kern="1200" cap="sm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04077AB6-2241-88C6-D907-91E28E868E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4486" y="102196"/>
              <a:ext cx="2340978" cy="640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C2E6775B-6D2B-5722-8C71-792568B80638}"/>
              </a:ext>
            </a:extLst>
          </p:cNvPr>
          <p:cNvSpPr txBox="1"/>
          <p:nvPr/>
        </p:nvSpPr>
        <p:spPr>
          <a:xfrm>
            <a:off x="282388" y="1528604"/>
            <a:ext cx="1146585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Bloc 1 : Concevoir et élaborer une démarche de recherche, de R&amp;D ou d’innovation </a:t>
            </a:r>
          </a:p>
          <a:p>
            <a:pPr>
              <a:buNone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Disposer d’une expertise scientifique tant générale que spécifique d’un domaine de recherche et de travail déterminé 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00FF"/>
                </a:solidFill>
              </a:rPr>
              <a:t>Elaborer une question de recherche (problème posé, état de l’art, identification des verrous, planification de la démarche de recherche) 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00FF"/>
                </a:solidFill>
              </a:rPr>
              <a:t>Mobiliser réflexivité et esprit critique dans les différentes étapes et activités </a:t>
            </a:r>
          </a:p>
          <a:p>
            <a:pPr marL="285750" indent="-285750">
              <a:buFontTx/>
              <a:buChar char="-"/>
            </a:pPr>
            <a:r>
              <a:rPr lang="fr-FR" dirty="0"/>
              <a:t>Faire le point sur l’état et les limites des savoirs et des pratiques au sein d’un secteur d’activité déterminé, aux échelles locale, nationale et internationale </a:t>
            </a:r>
          </a:p>
          <a:p>
            <a:pPr marL="285750" indent="-285750">
              <a:buFontTx/>
              <a:buChar char="-"/>
            </a:pPr>
            <a:r>
              <a:rPr lang="fr-FR" dirty="0"/>
              <a:t>Identifier </a:t>
            </a:r>
            <a:r>
              <a:rPr lang="fr-FR" b="1" dirty="0">
                <a:solidFill>
                  <a:srgbClr val="006600"/>
                </a:solidFill>
              </a:rPr>
              <a:t>les problématiques pour </a:t>
            </a:r>
            <a:r>
              <a:rPr lang="fr-FR" dirty="0"/>
              <a:t>résoudre les problèmes complexes et nouveaux impliquant une pluralité de domaines en mobilisant </a:t>
            </a:r>
            <a:r>
              <a:rPr lang="fr-FR" b="1" dirty="0">
                <a:solidFill>
                  <a:srgbClr val="006600"/>
                </a:solidFill>
              </a:rPr>
              <a:t>et en produisant </a:t>
            </a:r>
            <a:r>
              <a:rPr lang="fr-FR" dirty="0"/>
              <a:t>les connaissances et savoir-faire les plus avancés </a:t>
            </a:r>
          </a:p>
          <a:p>
            <a:pPr marL="285750" indent="-285750">
              <a:buFontTx/>
              <a:buChar char="-"/>
            </a:pPr>
            <a:r>
              <a:rPr lang="fr-FR" dirty="0"/>
              <a:t>Identifier les possibilités de ruptures conceptuelles et concevoir </a:t>
            </a:r>
            <a:r>
              <a:rPr lang="fr-FR" b="1" dirty="0">
                <a:solidFill>
                  <a:srgbClr val="006600"/>
                </a:solidFill>
              </a:rPr>
              <a:t>le cas échéant </a:t>
            </a:r>
            <a:r>
              <a:rPr lang="fr-FR" dirty="0"/>
              <a:t>des axes d’innovation pour un secteur professionnel 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00FF"/>
                </a:solidFill>
              </a:rPr>
              <a:t>Identifier les acteurs d’un secteur d’activité déterminé et positionner ses questionnements et ses démarches dans ce système d’acteurs </a:t>
            </a:r>
          </a:p>
          <a:p>
            <a:pPr marL="285750" indent="-285750">
              <a:buFontTx/>
              <a:buChar char="-"/>
            </a:pPr>
            <a:r>
              <a:rPr lang="fr-FR" b="1" dirty="0"/>
              <a:t>Respecter les </a:t>
            </a:r>
            <a:r>
              <a:rPr lang="fr-FR" b="1" dirty="0">
                <a:solidFill>
                  <a:srgbClr val="006600"/>
                </a:solidFill>
              </a:rPr>
              <a:t>règles</a:t>
            </a:r>
            <a:r>
              <a:rPr lang="fr-FR" b="1" dirty="0"/>
              <a:t> de déontologie et d’éthique en relation avec l’intégrité des travaux et les impacts potentiels </a:t>
            </a:r>
            <a:r>
              <a:rPr lang="fr-FR" b="1" dirty="0">
                <a:solidFill>
                  <a:srgbClr val="006600"/>
                </a:solidFill>
              </a:rPr>
              <a:t>sur les sociétés et les planètes</a:t>
            </a:r>
            <a:r>
              <a:rPr lang="fr-FR" b="1" dirty="0"/>
              <a:t> </a:t>
            </a:r>
            <a:r>
              <a:rPr lang="fr-FR" dirty="0"/>
              <a:t>(</a:t>
            </a:r>
            <a:r>
              <a:rPr lang="fr-FR" dirty="0">
                <a:sym typeface="Wingdings" panose="05000000000000000000" pitchFamily="2" charset="2"/>
              </a:rPr>
              <a:t> bloc 3)</a:t>
            </a:r>
          </a:p>
          <a:p>
            <a:pPr marL="285750" indent="-285750">
              <a:buFontTx/>
              <a:buChar char="-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trike="sngStrike" dirty="0">
                <a:solidFill>
                  <a:srgbClr val="C00000"/>
                </a:solidFill>
              </a:rPr>
              <a:t>-s'adapter en permanence aux nécessités de recherche et d'innovation au sein d'un secteur professionnel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84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554D4-2A1F-FC94-CB2D-7C1D68EFC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DF9990F-89BF-6D97-8A21-99302CDB39FD}"/>
              </a:ext>
            </a:extLst>
          </p:cNvPr>
          <p:cNvGrpSpPr/>
          <p:nvPr/>
        </p:nvGrpSpPr>
        <p:grpSpPr>
          <a:xfrm>
            <a:off x="0" y="-10440"/>
            <a:ext cx="12204000" cy="954107"/>
            <a:chOff x="0" y="-10440"/>
            <a:chExt cx="12204000" cy="954107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01DE5D31-5463-7653-D260-663B22A16B66}"/>
                </a:ext>
              </a:extLst>
            </p:cNvPr>
            <p:cNvSpPr txBox="1"/>
            <p:nvPr/>
          </p:nvSpPr>
          <p:spPr>
            <a:xfrm>
              <a:off x="0" y="-10440"/>
              <a:ext cx="12204000" cy="954107"/>
            </a:xfrm>
            <a:prstGeom prst="rect">
              <a:avLst/>
            </a:prstGeom>
            <a:solidFill>
              <a:srgbClr val="7030A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ECOLE DOCTORALE VAAME</a:t>
              </a:r>
              <a:endPara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defRPr/>
              </a:pPr>
              <a:r>
                <a:rPr lang="fr-FR" sz="2800" b="1" dirty="0">
                  <a:solidFill>
                    <a:prstClr val="white"/>
                  </a:solidFill>
                </a:rPr>
                <a:t>Evolutions fiche RNCP du doctorat</a:t>
              </a:r>
              <a:endParaRPr kumimoji="0" lang="fr-FR" sz="2800" b="0" i="0" strike="noStrike" kern="1200" cap="sm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BF3983AD-1C34-3D1E-CBA0-B5C1D2E033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4486" y="102196"/>
              <a:ext cx="2340978" cy="640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FCAF8A70-13D2-C77D-BA6B-F526975C775A}"/>
              </a:ext>
            </a:extLst>
          </p:cNvPr>
          <p:cNvSpPr txBox="1"/>
          <p:nvPr/>
        </p:nvSpPr>
        <p:spPr>
          <a:xfrm>
            <a:off x="282388" y="1528604"/>
            <a:ext cx="1146585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Bloc 2 : Mettre en œuvre une démarche de recherche, de R&amp;D ou d’innovation</a:t>
            </a:r>
          </a:p>
          <a:p>
            <a:pPr>
              <a:buNone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Mettre en œuvre les méthodes et les outils de la recherche, </a:t>
            </a:r>
            <a:r>
              <a:rPr lang="fr-FR" b="1" dirty="0">
                <a:solidFill>
                  <a:srgbClr val="006600"/>
                </a:solidFill>
              </a:rPr>
              <a:t>le cas échéant </a:t>
            </a:r>
            <a:r>
              <a:rPr lang="fr-FR" dirty="0"/>
              <a:t>en lien avec l’innovation </a:t>
            </a:r>
          </a:p>
          <a:p>
            <a:pPr marL="285750" indent="-285750">
              <a:buFontTx/>
              <a:buChar char="-"/>
            </a:pPr>
            <a:r>
              <a:rPr lang="fr-FR" dirty="0"/>
              <a:t>Mettre en œuvre les principes, outils et démarches d’évaluation des coûts et de financement d’une démarche d’innovation ou de R&amp;D </a:t>
            </a:r>
          </a:p>
          <a:p>
            <a:pPr marL="285750" indent="-285750">
              <a:buFontTx/>
              <a:buChar char="-"/>
            </a:pPr>
            <a:r>
              <a:rPr lang="fr-FR" dirty="0"/>
              <a:t>Garantir la qualité et la validité des travaux ainsi que leur déontologie et leur confidentialité en mettant en œuvre les dispositifs de contrôle adaptés </a:t>
            </a:r>
          </a:p>
          <a:p>
            <a:pPr marL="285750" indent="-285750">
              <a:buFontTx/>
              <a:buChar char="-"/>
            </a:pPr>
            <a:r>
              <a:rPr lang="fr-FR" dirty="0"/>
              <a:t>Gérer les </a:t>
            </a:r>
            <a:r>
              <a:rPr lang="fr-FR" b="1" dirty="0">
                <a:solidFill>
                  <a:srgbClr val="0000FF"/>
                </a:solidFill>
              </a:rPr>
              <a:t>ressources financières, humaines </a:t>
            </a:r>
            <a:r>
              <a:rPr lang="fr-FR" dirty="0"/>
              <a:t>et temporelles des activités </a:t>
            </a:r>
            <a:r>
              <a:rPr lang="fr-FR" b="1" dirty="0">
                <a:solidFill>
                  <a:srgbClr val="006600"/>
                </a:solidFill>
              </a:rPr>
              <a:t>de recherche</a:t>
            </a:r>
            <a:r>
              <a:rPr lang="fr-FR" dirty="0"/>
              <a:t>, de R&amp;D, d’innovation </a:t>
            </a:r>
          </a:p>
          <a:p>
            <a:pPr marL="285750" indent="-285750">
              <a:buFontTx/>
              <a:buChar char="-"/>
            </a:pPr>
            <a:r>
              <a:rPr lang="fr-FR" dirty="0"/>
              <a:t>Mettre en œuvre les facteurs d’engagement, de gestion des risques et d’autonomie nécessaires à la finalisation d’un projet </a:t>
            </a:r>
            <a:r>
              <a:rPr lang="fr-FR" b="1" dirty="0">
                <a:solidFill>
                  <a:srgbClr val="006600"/>
                </a:solidFill>
              </a:rPr>
              <a:t>de recherche</a:t>
            </a:r>
            <a:r>
              <a:rPr lang="fr-FR" dirty="0"/>
              <a:t>, de R&amp;D ou d’innovation 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00FF"/>
                </a:solidFill>
              </a:rPr>
              <a:t>Mettre en œuvre et gérer la conservation des données acquises pendant le projet dans le respect des normes en vigueur </a:t>
            </a:r>
          </a:p>
          <a:p>
            <a:pPr marL="285750" indent="-285750">
              <a:buFontTx/>
              <a:buChar char="-"/>
            </a:pPr>
            <a:r>
              <a:rPr lang="fr-FR" b="1" dirty="0"/>
              <a:t>Apporter des contributions novatrices dans le cadre d’échanges de haut niveau, et dans des contextes internationaux </a:t>
            </a:r>
            <a:r>
              <a:rPr lang="fr-FR" dirty="0"/>
              <a:t>(</a:t>
            </a:r>
            <a:r>
              <a:rPr lang="fr-FR" dirty="0">
                <a:sym typeface="Wingdings" panose="05000000000000000000" pitchFamily="2" charset="2"/>
              </a:rPr>
              <a:t> bloc 1)</a:t>
            </a:r>
          </a:p>
          <a:p>
            <a:pPr marL="285750" indent="-285750">
              <a:buFontTx/>
              <a:buChar char="-"/>
            </a:pPr>
            <a:endParaRPr lang="fr-FR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657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A467D-694B-6D82-9EF6-745EEA133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5BFB9169-8943-A840-3190-0A224A1F1896}"/>
              </a:ext>
            </a:extLst>
          </p:cNvPr>
          <p:cNvGrpSpPr/>
          <p:nvPr/>
        </p:nvGrpSpPr>
        <p:grpSpPr>
          <a:xfrm>
            <a:off x="0" y="-10440"/>
            <a:ext cx="12204000" cy="954107"/>
            <a:chOff x="0" y="-10440"/>
            <a:chExt cx="12204000" cy="954107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B36081CE-FA97-072E-C001-5AE10CF37B7B}"/>
                </a:ext>
              </a:extLst>
            </p:cNvPr>
            <p:cNvSpPr txBox="1"/>
            <p:nvPr/>
          </p:nvSpPr>
          <p:spPr>
            <a:xfrm>
              <a:off x="0" y="-10440"/>
              <a:ext cx="12204000" cy="954107"/>
            </a:xfrm>
            <a:prstGeom prst="rect">
              <a:avLst/>
            </a:prstGeom>
            <a:solidFill>
              <a:srgbClr val="7030A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ECOLE DOCTORALE VAAME</a:t>
              </a:r>
              <a:endPara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defRPr/>
              </a:pPr>
              <a:r>
                <a:rPr lang="fr-FR" sz="2800" b="1" dirty="0">
                  <a:solidFill>
                    <a:prstClr val="white"/>
                  </a:solidFill>
                </a:rPr>
                <a:t>Evolutions fiche RNCP du doctorat</a:t>
              </a:r>
              <a:endParaRPr kumimoji="0" lang="fr-FR" sz="2800" b="0" i="0" strike="noStrike" kern="1200" cap="sm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3BFE74B6-B96A-E58A-2D3B-0D7EF7651E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4486" y="102196"/>
              <a:ext cx="2340978" cy="640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11BEB441-4752-3B6C-57DC-05C7B0B5621C}"/>
              </a:ext>
            </a:extLst>
          </p:cNvPr>
          <p:cNvSpPr txBox="1"/>
          <p:nvPr/>
        </p:nvSpPr>
        <p:spPr>
          <a:xfrm>
            <a:off x="282388" y="1528604"/>
            <a:ext cx="1146585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Bloc 3 : Valoriser et transférer les résultats d’une démarche de recherche, de R&amp;D ou d’innovation</a:t>
            </a:r>
          </a:p>
          <a:p>
            <a:pPr>
              <a:buNone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Mettre en œuvre les </a:t>
            </a:r>
            <a:r>
              <a:rPr lang="fr-FR" b="1" dirty="0">
                <a:solidFill>
                  <a:srgbClr val="006600"/>
                </a:solidFill>
              </a:rPr>
              <a:t>procédures et/ou mécanismes et/ou modalités </a:t>
            </a:r>
            <a:r>
              <a:rPr lang="fr-FR" dirty="0"/>
              <a:t>de transfert à des fins d’exploitation et de valorisation des résultats ou des produits dans des secteurs économiques ou sociaux </a:t>
            </a:r>
          </a:p>
          <a:p>
            <a:pPr marL="285750" indent="-285750">
              <a:buFontTx/>
              <a:buChar char="-"/>
            </a:pPr>
            <a:r>
              <a:rPr lang="fr-FR" dirty="0"/>
              <a:t>Respecter les règles </a:t>
            </a:r>
            <a:r>
              <a:rPr lang="fr-FR" b="1" dirty="0">
                <a:solidFill>
                  <a:srgbClr val="006600"/>
                </a:solidFill>
              </a:rPr>
              <a:t>déontologiques</a:t>
            </a:r>
            <a:r>
              <a:rPr lang="fr-FR" dirty="0"/>
              <a:t> de propriété intellectuelle ou industrielle liées à un secteur </a:t>
            </a:r>
          </a:p>
          <a:p>
            <a:pPr marL="285750" indent="-285750">
              <a:buFontTx/>
              <a:buChar char="-"/>
            </a:pPr>
            <a:r>
              <a:rPr lang="fr-FR" dirty="0"/>
              <a:t>Mettre en œuvre l’ensemble des dispositifs de publication </a:t>
            </a:r>
            <a:r>
              <a:rPr lang="fr-FR" b="1" dirty="0">
                <a:solidFill>
                  <a:srgbClr val="0000FF"/>
                </a:solidFill>
              </a:rPr>
              <a:t>et/ou de brevet </a:t>
            </a:r>
            <a:r>
              <a:rPr lang="fr-FR" dirty="0"/>
              <a:t>à l’échelle nationale ou internationale permettant de valoriser les savoirs et connaissances nouvelles</a:t>
            </a:r>
          </a:p>
          <a:p>
            <a:pPr marL="285750" indent="-285750">
              <a:buFontTx/>
              <a:buChar char="-"/>
            </a:pPr>
            <a:r>
              <a:rPr lang="fr-FR" dirty="0"/>
              <a:t>Mobiliser les techniques de communication de données en « open data » </a:t>
            </a:r>
            <a:r>
              <a:rPr lang="fr-FR" b="1" dirty="0">
                <a:solidFill>
                  <a:srgbClr val="0000FF"/>
                </a:solidFill>
              </a:rPr>
              <a:t>et, plus généralement les principes de la science ouverte, </a:t>
            </a:r>
            <a:r>
              <a:rPr lang="fr-FR" dirty="0"/>
              <a:t>pour valoriser des démarches et résultats </a:t>
            </a:r>
          </a:p>
          <a:p>
            <a:pPr marL="285750" indent="-285750">
              <a:buFontTx/>
              <a:buChar char="-"/>
            </a:pPr>
            <a:endParaRPr lang="fr-FR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542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D2F60-E779-097A-1A53-AC3993D91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57EE7334-FCA9-4D71-6EF4-D976F45005C7}"/>
              </a:ext>
            </a:extLst>
          </p:cNvPr>
          <p:cNvGrpSpPr/>
          <p:nvPr/>
        </p:nvGrpSpPr>
        <p:grpSpPr>
          <a:xfrm>
            <a:off x="0" y="-10440"/>
            <a:ext cx="12204000" cy="954107"/>
            <a:chOff x="0" y="-10440"/>
            <a:chExt cx="12204000" cy="954107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BE37E138-9C0A-4737-56D9-038301810B5F}"/>
                </a:ext>
              </a:extLst>
            </p:cNvPr>
            <p:cNvSpPr txBox="1"/>
            <p:nvPr/>
          </p:nvSpPr>
          <p:spPr>
            <a:xfrm>
              <a:off x="0" y="-10440"/>
              <a:ext cx="12204000" cy="954107"/>
            </a:xfrm>
            <a:prstGeom prst="rect">
              <a:avLst/>
            </a:prstGeom>
            <a:solidFill>
              <a:srgbClr val="7030A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ECOLE DOCTORALE VAAME</a:t>
              </a:r>
              <a:endPara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defRPr/>
              </a:pPr>
              <a:r>
                <a:rPr lang="fr-FR" sz="2800" b="1" dirty="0">
                  <a:solidFill>
                    <a:prstClr val="white"/>
                  </a:solidFill>
                </a:rPr>
                <a:t>Evolutions fiche RNCP du doctorat</a:t>
              </a:r>
              <a:endParaRPr kumimoji="0" lang="fr-FR" sz="2800" b="0" i="0" strike="noStrike" kern="1200" cap="sm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89D45CDB-AA08-3333-8591-F97827A2CB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4486" y="102196"/>
              <a:ext cx="2340978" cy="640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02CCC455-AF78-F367-739A-68AF96745395}"/>
              </a:ext>
            </a:extLst>
          </p:cNvPr>
          <p:cNvSpPr txBox="1"/>
          <p:nvPr/>
        </p:nvSpPr>
        <p:spPr>
          <a:xfrm>
            <a:off x="282388" y="1528604"/>
            <a:ext cx="1146585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Bloc 4 : Assurer une veille scientifique et technologique de haut niveau à l’échelle internationale</a:t>
            </a:r>
          </a:p>
          <a:p>
            <a:pPr>
              <a:buNone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Acquérir, synthétiser et analyser les données et les informations scientifiques et technologiques d’avant-garde à l’échelle internationale </a:t>
            </a:r>
            <a:r>
              <a:rPr lang="fr-FR" b="1" dirty="0">
                <a:solidFill>
                  <a:srgbClr val="006600"/>
                </a:solidFill>
              </a:rPr>
              <a:t>en développant un regard critique et distancié </a:t>
            </a:r>
          </a:p>
          <a:p>
            <a:pPr marL="285750" indent="-285750">
              <a:buFontTx/>
              <a:buChar char="-"/>
            </a:pPr>
            <a:r>
              <a:rPr lang="fr-FR" dirty="0"/>
              <a:t>Dépasser les frontières des données et du savoir disponibles par croisement avec différents champs de la connaissance ou d’autres secteurs professionnels </a:t>
            </a:r>
          </a:p>
          <a:p>
            <a:pPr marL="285750" indent="-285750">
              <a:buFontTx/>
              <a:buChar char="-"/>
            </a:pPr>
            <a:r>
              <a:rPr lang="fr-FR" dirty="0"/>
              <a:t>Développer des réseaux de coopération scientifiques et professionnels à l’échelle internationale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6600"/>
                </a:solidFill>
              </a:rPr>
              <a:t>Se former et entretenir une culture scientifique de haut niveau en disposant de la curiosité, de l’adaptabilité et de l’ouverture nécessaires 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00FF"/>
                </a:solidFill>
              </a:rPr>
              <a:t>Mobiliser de façon avertie critique et éthique les nouvelles modalités de production de savoirs notamment par l’intelligence artificielle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b="1" dirty="0">
              <a:solidFill>
                <a:srgbClr val="0000FF"/>
              </a:solidFill>
            </a:endParaRPr>
          </a:p>
          <a:p>
            <a:pPr marL="285750" indent="-285750">
              <a:buFontTx/>
              <a:buChar char="-"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trike="sngStrike" dirty="0">
                <a:solidFill>
                  <a:srgbClr val="C00000"/>
                </a:solidFill>
              </a:rPr>
              <a:t>disposer d'une compréhension, d'un </a:t>
            </a:r>
            <a:r>
              <a:rPr lang="fr-FR" dirty="0">
                <a:solidFill>
                  <a:srgbClr val="C00000"/>
                </a:solidFill>
              </a:rPr>
              <a:t>recul et d'un regard critique </a:t>
            </a:r>
            <a:r>
              <a:rPr lang="fr-FR" strike="sngStrike" dirty="0">
                <a:solidFill>
                  <a:srgbClr val="C00000"/>
                </a:solidFill>
              </a:rPr>
              <a:t>sur l'ensemble des informations de pointe disponibles</a:t>
            </a: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244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597A5-DD78-7524-2EED-D8AFB85CB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F5D1B5FB-A13A-2CEE-29B5-CD91CDDEF1C2}"/>
              </a:ext>
            </a:extLst>
          </p:cNvPr>
          <p:cNvGrpSpPr/>
          <p:nvPr/>
        </p:nvGrpSpPr>
        <p:grpSpPr>
          <a:xfrm>
            <a:off x="0" y="-10440"/>
            <a:ext cx="12204000" cy="954107"/>
            <a:chOff x="0" y="-10440"/>
            <a:chExt cx="12204000" cy="954107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86719975-B034-9846-B76F-7BD0E1982C6D}"/>
                </a:ext>
              </a:extLst>
            </p:cNvPr>
            <p:cNvSpPr txBox="1"/>
            <p:nvPr/>
          </p:nvSpPr>
          <p:spPr>
            <a:xfrm>
              <a:off x="0" y="-10440"/>
              <a:ext cx="12204000" cy="954107"/>
            </a:xfrm>
            <a:prstGeom prst="rect">
              <a:avLst/>
            </a:prstGeom>
            <a:solidFill>
              <a:srgbClr val="7030A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ECOLE DOCTORALE VAAME</a:t>
              </a:r>
              <a:endPara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defRPr/>
              </a:pPr>
              <a:r>
                <a:rPr lang="fr-FR" sz="2800" b="1" dirty="0">
                  <a:solidFill>
                    <a:prstClr val="white"/>
                  </a:solidFill>
                </a:rPr>
                <a:t>Evolutions fiche RNCP du doctorat</a:t>
              </a:r>
              <a:endParaRPr kumimoji="0" lang="fr-FR" sz="2800" b="0" i="0" strike="noStrike" kern="1200" cap="sm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2B556916-9CF9-6FCC-C94F-6151F06E72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4486" y="102196"/>
              <a:ext cx="2340978" cy="640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25B4298F-4C89-F25F-AC31-3448475DC6E6}"/>
              </a:ext>
            </a:extLst>
          </p:cNvPr>
          <p:cNvSpPr txBox="1"/>
          <p:nvPr/>
        </p:nvSpPr>
        <p:spPr>
          <a:xfrm>
            <a:off x="282388" y="1528604"/>
            <a:ext cx="1146585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Bloc 5 : Contribuer à la circulation de la culture scientifique et technique, à la médiation, et à la formation </a:t>
            </a:r>
          </a:p>
          <a:p>
            <a:pPr>
              <a:buNone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Rendre compte et communiquer </a:t>
            </a:r>
            <a:r>
              <a:rPr lang="fr-FR" strike="sngStrike" dirty="0"/>
              <a:t>en plusieurs langues </a:t>
            </a:r>
            <a:r>
              <a:rPr lang="fr-FR" dirty="0"/>
              <a:t>en direction de publics différents </a:t>
            </a:r>
            <a:r>
              <a:rPr lang="fr-FR" b="1" dirty="0">
                <a:solidFill>
                  <a:srgbClr val="006600"/>
                </a:solidFill>
              </a:rPr>
              <a:t>les résultats </a:t>
            </a:r>
            <a:r>
              <a:rPr lang="fr-FR" dirty="0"/>
              <a:t>de travaux à caractère scientifique, à l’écrit comme à l’oral</a:t>
            </a:r>
          </a:p>
          <a:p>
            <a:pPr marL="285750" indent="-285750">
              <a:buFontTx/>
              <a:buChar char="-"/>
            </a:pPr>
            <a:r>
              <a:rPr lang="fr-FR" dirty="0"/>
              <a:t>Enseigner et former des publics diversifiés à des concepts, outils et méthodes avancés </a:t>
            </a:r>
          </a:p>
          <a:p>
            <a:pPr marL="285750" indent="-285750">
              <a:buFontTx/>
              <a:buChar char="-"/>
            </a:pPr>
            <a:r>
              <a:rPr lang="fr-FR" dirty="0"/>
              <a:t>S’adapter à </a:t>
            </a:r>
            <a:r>
              <a:rPr lang="fr-FR" b="1" dirty="0">
                <a:solidFill>
                  <a:srgbClr val="006600"/>
                </a:solidFill>
              </a:rPr>
              <a:t>des publics diversifiés </a:t>
            </a:r>
            <a:r>
              <a:rPr lang="fr-FR" dirty="0"/>
              <a:t>pour communiquer et promouvoir des concepts et démarches d’avant-garde 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00FF"/>
                </a:solidFill>
              </a:rPr>
              <a:t>Valoriser la diversité des cultures scientifiques et construire des consensus d’usage pour faciliter la compréhension individuelle et collective 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00FF"/>
                </a:solidFill>
              </a:rPr>
              <a:t>Développer et entretenir des réseaux de coopération professionnelle nationaux et internationaux, interdisciplinaires et/ou intersectoriels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4533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F2C55-67FD-B1C3-09C7-609E43761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B559F354-05BA-C2A4-3F24-28AF8D0D017B}"/>
              </a:ext>
            </a:extLst>
          </p:cNvPr>
          <p:cNvGrpSpPr/>
          <p:nvPr/>
        </p:nvGrpSpPr>
        <p:grpSpPr>
          <a:xfrm>
            <a:off x="0" y="-10440"/>
            <a:ext cx="12204000" cy="954107"/>
            <a:chOff x="0" y="-10440"/>
            <a:chExt cx="12204000" cy="954107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845FF6D5-B282-8EA0-C605-663493381422}"/>
                </a:ext>
              </a:extLst>
            </p:cNvPr>
            <p:cNvSpPr txBox="1"/>
            <p:nvPr/>
          </p:nvSpPr>
          <p:spPr>
            <a:xfrm>
              <a:off x="0" y="-10440"/>
              <a:ext cx="12204000" cy="954107"/>
            </a:xfrm>
            <a:prstGeom prst="rect">
              <a:avLst/>
            </a:prstGeom>
            <a:solidFill>
              <a:srgbClr val="7030A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ECOLE DOCTORALE VAAME</a:t>
              </a:r>
              <a:endPara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defRPr/>
              </a:pPr>
              <a:r>
                <a:rPr lang="fr-FR" sz="2800" b="1" dirty="0">
                  <a:solidFill>
                    <a:prstClr val="white"/>
                  </a:solidFill>
                </a:rPr>
                <a:t>Evolutions fiche RNCP du doctorat</a:t>
              </a:r>
              <a:endParaRPr kumimoji="0" lang="fr-FR" sz="2800" b="0" i="0" strike="noStrike" kern="1200" cap="small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00A2BFDC-01A7-34A4-2B55-98A2306E90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4486" y="102196"/>
              <a:ext cx="2340978" cy="6409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0FE6A364-36F5-1B51-B956-F370CEC727BB}"/>
              </a:ext>
            </a:extLst>
          </p:cNvPr>
          <p:cNvSpPr txBox="1"/>
          <p:nvPr/>
        </p:nvSpPr>
        <p:spPr>
          <a:xfrm>
            <a:off x="282388" y="1528604"/>
            <a:ext cx="1146585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Bloc 6 : Encadrer des équipes dédiées à des activités de recherche, de R&amp;D ou d’innovation  </a:t>
            </a:r>
          </a:p>
          <a:p>
            <a:pPr>
              <a:buNone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6600"/>
                </a:solidFill>
              </a:rPr>
              <a:t>Identifier</a:t>
            </a:r>
            <a:r>
              <a:rPr lang="fr-FR" dirty="0"/>
              <a:t> les compétences </a:t>
            </a:r>
            <a:r>
              <a:rPr lang="fr-FR" b="1" dirty="0">
                <a:solidFill>
                  <a:srgbClr val="006600"/>
                </a:solidFill>
              </a:rPr>
              <a:t>nécessaires</a:t>
            </a:r>
            <a:r>
              <a:rPr lang="fr-FR" dirty="0"/>
              <a:t> au sein d’une équipe </a:t>
            </a:r>
            <a:r>
              <a:rPr lang="fr-FR" strike="sngStrike" dirty="0">
                <a:solidFill>
                  <a:srgbClr val="C00000"/>
                </a:solidFill>
              </a:rPr>
              <a:t>et participer au recrutement ou à la sollicitation de prestataires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00FF"/>
                </a:solidFill>
              </a:rPr>
              <a:t>Mettre en œuvre une équipe-projet</a:t>
            </a:r>
          </a:p>
          <a:p>
            <a:pPr marL="285750" indent="-285750">
              <a:buFontTx/>
              <a:buChar char="-"/>
            </a:pPr>
            <a:r>
              <a:rPr lang="fr-FR" dirty="0"/>
              <a:t>Identifier les ressources clés pour une équipe et préparer les évolutions en termes de formation et de développement personnel</a:t>
            </a:r>
          </a:p>
          <a:p>
            <a:pPr marL="285750" indent="-285750">
              <a:buFontTx/>
              <a:buChar char="-"/>
            </a:pPr>
            <a:r>
              <a:rPr lang="fr-FR" dirty="0"/>
              <a:t>Évaluer le travail des personnes et de l’équipe vis à vis des projets et objectifs</a:t>
            </a: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6600"/>
                </a:solidFill>
              </a:rPr>
              <a:t>Piloter</a:t>
            </a:r>
            <a:r>
              <a:rPr lang="fr-FR" dirty="0"/>
              <a:t> et coordonner une équipe dans le cadre de tâches complexes ou interdisciplinaires </a:t>
            </a:r>
            <a:r>
              <a:rPr lang="fr-FR" b="1" dirty="0">
                <a:solidFill>
                  <a:srgbClr val="0000FF"/>
                </a:solidFill>
              </a:rPr>
              <a:t>pouvant mobiliser de multiples partenaires à l’échelle nationale ou internationale</a:t>
            </a:r>
          </a:p>
          <a:p>
            <a:pPr marL="285750" indent="-285750">
              <a:buFontTx/>
              <a:buChar char="-"/>
            </a:pPr>
            <a:endParaRPr lang="fr-FR" b="1" dirty="0">
              <a:solidFill>
                <a:srgbClr val="0000FF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trike="sngStrike" dirty="0">
                <a:solidFill>
                  <a:srgbClr val="C00000"/>
                </a:solidFill>
              </a:rPr>
              <a:t>construire les démarches nécessaires pour impulser l'esprit d'entrepreneuriat au sein d'une équipe</a:t>
            </a:r>
            <a:r>
              <a:rPr lang="fr-FR" dirty="0">
                <a:solidFill>
                  <a:srgbClr val="C00000"/>
                </a:solidFill>
              </a:rPr>
              <a:t> </a:t>
            </a:r>
            <a:endParaRPr lang="fr-FR" b="1" dirty="0">
              <a:solidFill>
                <a:srgbClr val="C0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44240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1146</Words>
  <Application>Microsoft Office PowerPoint</Application>
  <PresentationFormat>Grand écran</PresentationFormat>
  <Paragraphs>93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 Leduc</dc:creator>
  <cp:lastModifiedBy>Nathalie Leduc</cp:lastModifiedBy>
  <cp:revision>3</cp:revision>
  <dcterms:created xsi:type="dcterms:W3CDTF">2025-12-09T08:51:57Z</dcterms:created>
  <dcterms:modified xsi:type="dcterms:W3CDTF">2025-12-09T09:06:08Z</dcterms:modified>
</cp:coreProperties>
</file>