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670" r:id="rId4"/>
    <p:sldId id="669" r:id="rId5"/>
    <p:sldId id="671" r:id="rId6"/>
    <p:sldId id="660" r:id="rId7"/>
    <p:sldId id="267" r:id="rId8"/>
    <p:sldId id="659" r:id="rId9"/>
    <p:sldId id="263" r:id="rId10"/>
    <p:sldId id="684" r:id="rId11"/>
    <p:sldId id="665" r:id="rId12"/>
    <p:sldId id="690" r:id="rId13"/>
    <p:sldId id="691" r:id="rId14"/>
    <p:sldId id="668" r:id="rId15"/>
    <p:sldId id="681" r:id="rId16"/>
    <p:sldId id="689" r:id="rId17"/>
    <p:sldId id="685" r:id="rId18"/>
    <p:sldId id="686" r:id="rId19"/>
    <p:sldId id="687" r:id="rId20"/>
    <p:sldId id="688" r:id="rId21"/>
    <p:sldId id="675" r:id="rId22"/>
    <p:sldId id="682" r:id="rId23"/>
    <p:sldId id="692" r:id="rId24"/>
    <p:sldId id="264" r:id="rId25"/>
    <p:sldId id="265" r:id="rId26"/>
    <p:sldId id="674"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6" d="100"/>
          <a:sy n="106" d="100"/>
        </p:scale>
        <p:origin x="12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[copie VAAME_BDD_SCOL_2024_01_12.xlsx]Inscrits par etablissement!Tableau croisé dynamique1</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600" b="1"/>
              <a:t>121 </a:t>
            </a:r>
            <a:r>
              <a:rPr lang="en-US" sz="1600" b="1" dirty="0" err="1"/>
              <a:t>Doctorants</a:t>
            </a:r>
            <a:r>
              <a:rPr lang="en-US" sz="1600" b="1" baseline="0" dirty="0"/>
              <a:t> </a:t>
            </a:r>
            <a:r>
              <a:rPr lang="en-US" sz="1600" b="1" baseline="0" dirty="0" err="1"/>
              <a:t>inscrits</a:t>
            </a:r>
            <a:r>
              <a:rPr lang="en-US" sz="1600" b="1" baseline="0" dirty="0"/>
              <a:t> </a:t>
            </a:r>
            <a:r>
              <a:rPr lang="en-US" sz="1600" b="1" baseline="0" dirty="0" err="1"/>
              <a:t>en</a:t>
            </a:r>
            <a:r>
              <a:rPr lang="en-US" sz="1600" b="1" baseline="0" dirty="0"/>
              <a:t> 2023</a:t>
            </a:r>
            <a:r>
              <a:rPr lang="en-US" b="1" baseline="0" dirty="0"/>
              <a:t> </a:t>
            </a:r>
          </a:p>
          <a:p>
            <a:pPr>
              <a:defRPr b="1"/>
            </a:pPr>
            <a:r>
              <a:rPr lang="en-US" sz="1000" b="0" baseline="0" dirty="0"/>
              <a:t>(</a:t>
            </a:r>
            <a:r>
              <a:rPr lang="en-US" sz="1000" b="0" baseline="0" dirty="0" err="1"/>
              <a:t>toutes</a:t>
            </a:r>
            <a:r>
              <a:rPr lang="en-US" sz="1000" b="0" baseline="0" dirty="0"/>
              <a:t> </a:t>
            </a:r>
            <a:r>
              <a:rPr lang="en-US" sz="1000" b="0" baseline="0" dirty="0" err="1"/>
              <a:t>années</a:t>
            </a:r>
            <a:r>
              <a:rPr lang="en-US" sz="1000" b="0" baseline="0" dirty="0"/>
              <a:t> </a:t>
            </a:r>
            <a:r>
              <a:rPr lang="en-US" sz="1000" b="0" baseline="0" dirty="0" err="1"/>
              <a:t>confondues</a:t>
            </a:r>
            <a:r>
              <a:rPr lang="en-US" sz="1000" b="0" baseline="0" dirty="0"/>
              <a:t>)</a:t>
            </a:r>
          </a:p>
          <a:p>
            <a:pPr>
              <a:defRPr b="1"/>
            </a:pPr>
            <a:r>
              <a:rPr lang="en-US" b="1" baseline="0" dirty="0" err="1"/>
              <a:t>Répartition</a:t>
            </a:r>
            <a:r>
              <a:rPr lang="en-US" b="1" baseline="0" dirty="0"/>
              <a:t> </a:t>
            </a:r>
            <a:r>
              <a:rPr lang="en-US" b="1" baseline="0" dirty="0" err="1"/>
              <a:t>en</a:t>
            </a:r>
            <a:r>
              <a:rPr lang="en-US" b="1" baseline="0" dirty="0"/>
              <a:t> </a:t>
            </a:r>
            <a:r>
              <a:rPr lang="en-US" b="1" baseline="0" dirty="0" err="1"/>
              <a:t>nombre</a:t>
            </a:r>
            <a:r>
              <a:rPr lang="en-US" b="1" baseline="0" dirty="0"/>
              <a:t> par </a:t>
            </a:r>
            <a:r>
              <a:rPr lang="en-US" b="1" baseline="0" dirty="0" err="1"/>
              <a:t>établissement</a:t>
            </a:r>
            <a:endParaRPr lang="en-US" b="1" dirty="0"/>
          </a:p>
        </c:rich>
      </c:tx>
      <c:layout>
        <c:manualLayout>
          <c:xMode val="edge"/>
          <c:yMode val="edge"/>
          <c:x val="0.24751387518041454"/>
          <c:y val="2.76175513036052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'Inscrits par etablissement'!$B$3</c:f>
              <c:strCache>
                <c:ptCount val="1"/>
                <c:pt idx="0">
                  <c:v>Total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A95-4B8D-82E3-23874CAA571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A95-4B8D-82E3-23874CAA571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A95-4B8D-82E3-23874CAA571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A95-4B8D-82E3-23874CAA571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A95-4B8D-82E3-23874CAA5717}"/>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'Inscrits par etablissement'!$A$4:$A$9</c:f>
              <c:strCache>
                <c:ptCount val="5"/>
                <c:pt idx="0">
                  <c:v>IARA</c:v>
                </c:pt>
                <c:pt idx="1">
                  <c:v>LMU</c:v>
                </c:pt>
                <c:pt idx="2">
                  <c:v>NU</c:v>
                </c:pt>
                <c:pt idx="3">
                  <c:v>ONIRIS</c:v>
                </c:pt>
                <c:pt idx="4">
                  <c:v>UA</c:v>
                </c:pt>
              </c:strCache>
            </c:strRef>
          </c:cat>
          <c:val>
            <c:numRef>
              <c:f>'Inscrits par etablissement'!$B$4:$B$9</c:f>
              <c:numCache>
                <c:formatCode>General</c:formatCode>
                <c:ptCount val="5"/>
                <c:pt idx="0">
                  <c:v>11</c:v>
                </c:pt>
                <c:pt idx="1">
                  <c:v>9</c:v>
                </c:pt>
                <c:pt idx="2">
                  <c:v>38</c:v>
                </c:pt>
                <c:pt idx="3">
                  <c:v>22</c:v>
                </c:pt>
                <c:pt idx="4">
                  <c:v>42</c:v>
                </c:pt>
              </c:numCache>
            </c:numRef>
          </c:val>
          <c:extLst>
            <c:ext xmlns:c16="http://schemas.microsoft.com/office/drawing/2014/chart" uri="{C3380CC4-5D6E-409C-BE32-E72D297353CC}">
              <c16:uniqueId val="{0000000A-CA95-4B8D-82E3-23874CAA5717}"/>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[copie VAAME_BDD_SCOL_2024_01_12.xlsx]Inscrits par etablissement!Tableau croisé dynamique1</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122 Doctorants</a:t>
            </a:r>
            <a:r>
              <a:rPr lang="en-US" b="1" baseline="0"/>
              <a:t> inscrits en 2023</a:t>
            </a:r>
          </a:p>
          <a:p>
            <a:pPr>
              <a:defRPr b="1"/>
            </a:pPr>
            <a:r>
              <a:rPr lang="en-US" b="1" baseline="0"/>
              <a:t>Répartition par établissement</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fr-FR" sz="2400" b="1"/>
              <a:t>Répartition</a:t>
            </a:r>
            <a:r>
              <a:rPr lang="fr-FR" sz="2400" b="1" baseline="0"/>
              <a:t> des doctorants 2023 selon les UR </a:t>
            </a:r>
            <a:endParaRPr lang="fr-FR"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Feuil8!$A$34:$A$55</c:f>
              <c:strCache>
                <c:ptCount val="22"/>
                <c:pt idx="0">
                  <c:v>BIA</c:v>
                </c:pt>
                <c:pt idx="1">
                  <c:v>BIOEPAR</c:v>
                </c:pt>
                <c:pt idx="2">
                  <c:v>BIOSSE</c:v>
                </c:pt>
                <c:pt idx="3">
                  <c:v>GRAPPE</c:v>
                </c:pt>
                <c:pt idx="4">
                  <c:v>LEVA</c:v>
                </c:pt>
                <c:pt idx="5">
                  <c:v>URSE</c:v>
                </c:pt>
                <c:pt idx="6">
                  <c:v>CCEM</c:v>
                </c:pt>
                <c:pt idx="7">
                  <c:v>Ifremer- Biotechnologies et Ressources Marines</c:v>
                </c:pt>
                <c:pt idx="8">
                  <c:v>Ifremer-"Dynamisme de l'environnement côtier"</c:v>
                </c:pt>
                <c:pt idx="9">
                  <c:v>PHYTOX</c:v>
                </c:pt>
                <c:pt idx="10">
                  <c:v>Ifremer-Unité Littoral - ODE-UL - 201122278X</c:v>
                </c:pt>
                <c:pt idx="11">
                  <c:v>IRHS </c:v>
                </c:pt>
                <c:pt idx="12">
                  <c:v>ISOMER</c:v>
                </c:pt>
                <c:pt idx="13">
                  <c:v>LPG </c:v>
                </c:pt>
                <c:pt idx="14">
                  <c:v>MASAE</c:v>
                </c:pt>
                <c:pt idx="15">
                  <c:v>PHYTOX</c:v>
                </c:pt>
                <c:pt idx="16">
                  <c:v>SECALIM</c:v>
                </c:pt>
                <c:pt idx="17">
                  <c:v>SIFCIR</c:v>
                </c:pt>
                <c:pt idx="18">
                  <c:v>SONAS</c:v>
                </c:pt>
                <c:pt idx="19">
                  <c:v>STATSC</c:v>
                </c:pt>
                <c:pt idx="20">
                  <c:v>US2B</c:v>
                </c:pt>
                <c:pt idx="21">
                  <c:v>ONIRIS (Camille Coste)</c:v>
                </c:pt>
              </c:strCache>
            </c:strRef>
          </c:cat>
          <c:val>
            <c:numRef>
              <c:f>Feuil8!$B$34:$B$55</c:f>
              <c:numCache>
                <c:formatCode>General</c:formatCode>
                <c:ptCount val="22"/>
                <c:pt idx="0">
                  <c:v>15</c:v>
                </c:pt>
                <c:pt idx="1">
                  <c:v>10</c:v>
                </c:pt>
                <c:pt idx="2">
                  <c:v>9</c:v>
                </c:pt>
                <c:pt idx="3">
                  <c:v>5</c:v>
                </c:pt>
                <c:pt idx="4">
                  <c:v>2</c:v>
                </c:pt>
                <c:pt idx="5">
                  <c:v>1</c:v>
                </c:pt>
                <c:pt idx="6">
                  <c:v>3</c:v>
                </c:pt>
                <c:pt idx="7">
                  <c:v>2</c:v>
                </c:pt>
                <c:pt idx="8">
                  <c:v>1</c:v>
                </c:pt>
                <c:pt idx="9">
                  <c:v>1</c:v>
                </c:pt>
                <c:pt idx="10">
                  <c:v>1</c:v>
                </c:pt>
                <c:pt idx="11">
                  <c:v>36</c:v>
                </c:pt>
                <c:pt idx="12">
                  <c:v>11</c:v>
                </c:pt>
                <c:pt idx="13">
                  <c:v>6</c:v>
                </c:pt>
                <c:pt idx="14">
                  <c:v>2</c:v>
                </c:pt>
                <c:pt idx="15">
                  <c:v>1</c:v>
                </c:pt>
                <c:pt idx="16">
                  <c:v>4</c:v>
                </c:pt>
                <c:pt idx="17">
                  <c:v>1</c:v>
                </c:pt>
                <c:pt idx="18">
                  <c:v>2</c:v>
                </c:pt>
                <c:pt idx="19">
                  <c:v>2</c:v>
                </c:pt>
                <c:pt idx="20">
                  <c:v>6</c:v>
                </c:pt>
                <c:pt idx="21">
                  <c:v>1</c:v>
                </c:pt>
              </c:numCache>
            </c:numRef>
          </c:val>
          <c:extLst>
            <c:ext xmlns:c16="http://schemas.microsoft.com/office/drawing/2014/chart" uri="{C3380CC4-5D6E-409C-BE32-E72D297353CC}">
              <c16:uniqueId val="{00000000-2555-4D76-AED3-2CF96920E3FF}"/>
            </c:ext>
          </c:extLst>
        </c:ser>
        <c:dLbls>
          <c:showLegendKey val="0"/>
          <c:showVal val="0"/>
          <c:showCatName val="0"/>
          <c:showSerName val="0"/>
          <c:showPercent val="0"/>
          <c:showBubbleSize val="0"/>
        </c:dLbls>
        <c:gapWidth val="182"/>
        <c:axId val="410325760"/>
        <c:axId val="410327424"/>
      </c:barChart>
      <c:catAx>
        <c:axId val="41032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0327424"/>
        <c:crosses val="autoZero"/>
        <c:auto val="1"/>
        <c:lblAlgn val="ctr"/>
        <c:lblOffset val="100"/>
        <c:noMultiLvlLbl val="0"/>
      </c:catAx>
      <c:valAx>
        <c:axId val="410327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0325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[copie VAAME_BDD_SCOL_2024_01_12.xlsx]par sexe!Tableau croisé dynamique15</c:name>
    <c:fmtId val="3"/>
  </c:pivotSource>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prstClr val="black">
                    <a:lumMod val="65000"/>
                    <a:lumOff val="35000"/>
                  </a:prstClr>
                </a:solidFill>
                <a:latin typeface="+mn-lt"/>
                <a:ea typeface="+mn-ea"/>
                <a:cs typeface="+mn-cs"/>
              </a:defRPr>
            </a:pPr>
            <a:r>
              <a:rPr lang="en-US" b="1" baseline="0" dirty="0" err="1"/>
              <a:t>Nombre</a:t>
            </a:r>
            <a:r>
              <a:rPr lang="en-US" b="1" baseline="0" dirty="0"/>
              <a:t> de </a:t>
            </a:r>
            <a:r>
              <a:rPr lang="en-US" b="1" baseline="0" dirty="0" err="1"/>
              <a:t>doctorantes</a:t>
            </a:r>
            <a:r>
              <a:rPr lang="en-US" b="1" baseline="0" dirty="0"/>
              <a:t> vs </a:t>
            </a:r>
            <a:r>
              <a:rPr lang="en-US" b="1" baseline="0" dirty="0" err="1"/>
              <a:t>doctorants</a:t>
            </a:r>
            <a:r>
              <a:rPr lang="en-US" b="1" baseline="0" dirty="0"/>
              <a:t> </a:t>
            </a:r>
            <a:r>
              <a:rPr lang="en-US" b="1" baseline="0" dirty="0" err="1"/>
              <a:t>en</a:t>
            </a:r>
            <a:r>
              <a:rPr lang="en-US" b="1" baseline="0" dirty="0"/>
              <a:t> 2023</a:t>
            </a:r>
            <a:endParaRPr lang="en-US" b="1" dirty="0"/>
          </a:p>
        </c:rich>
      </c:tx>
      <c:layout>
        <c:manualLayout>
          <c:xMode val="edge"/>
          <c:yMode val="edge"/>
          <c:x val="0.15801894258527044"/>
          <c:y val="3.3055916832461477E-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prstClr val="black">
                  <a:lumMod val="65000"/>
                  <a:lumOff val="35000"/>
                </a:prstClr>
              </a:solidFill>
              <a:latin typeface="+mn-lt"/>
              <a:ea typeface="+mn-ea"/>
              <a:cs typeface="+mn-cs"/>
            </a:defRPr>
          </a:pPr>
          <a:endParaRPr lang="fr-FR"/>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'par sexe'!$B$3</c:f>
              <c:strCache>
                <c:ptCount val="1"/>
                <c:pt idx="0">
                  <c:v>Total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331-4525-B72E-3FD9A57AC7D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331-4525-B72E-3FD9A57AC7D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331-4525-B72E-3FD9A57AC7D0}"/>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'par sexe'!$A$4:$A$7</c:f>
              <c:strCache>
                <c:ptCount val="3"/>
                <c:pt idx="0">
                  <c:v>F</c:v>
                </c:pt>
                <c:pt idx="1">
                  <c:v>M</c:v>
                </c:pt>
                <c:pt idx="2">
                  <c:v>(vide)</c:v>
                </c:pt>
              </c:strCache>
            </c:strRef>
          </c:cat>
          <c:val>
            <c:numRef>
              <c:f>'par sexe'!$B$4:$B$7</c:f>
              <c:numCache>
                <c:formatCode>General</c:formatCode>
                <c:ptCount val="3"/>
                <c:pt idx="0">
                  <c:v>65</c:v>
                </c:pt>
                <c:pt idx="1">
                  <c:v>56</c:v>
                </c:pt>
                <c:pt idx="2">
                  <c:v>1</c:v>
                </c:pt>
              </c:numCache>
            </c:numRef>
          </c:val>
          <c:extLst>
            <c:ext xmlns:c16="http://schemas.microsoft.com/office/drawing/2014/chart" uri="{C3380CC4-5D6E-409C-BE32-E72D297353CC}">
              <c16:uniqueId val="{00000006-D331-4525-B72E-3FD9A57AC7D0}"/>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[copie VAAME_BDD_SCOL_2024_01_12.xlsx]Inscrits par etablissement!Tableau croisé dynamique1</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122 Doctorants</a:t>
            </a:r>
            <a:r>
              <a:rPr lang="en-US" b="1" baseline="0"/>
              <a:t> inscrits en 2023</a:t>
            </a:r>
          </a:p>
          <a:p>
            <a:pPr>
              <a:defRPr b="1"/>
            </a:pPr>
            <a:r>
              <a:rPr lang="en-US" b="1" baseline="0"/>
              <a:t>Répartition par établissement</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fr-FR" sz="1600" b="1" i="0" baseline="0" dirty="0">
                <a:effectLst/>
              </a:rPr>
              <a:t>Nombre de doctorants étrangers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fr-FR" sz="1600" b="1" i="0" baseline="0" dirty="0">
                <a:effectLst/>
              </a:rPr>
              <a:t>en 2023</a:t>
            </a:r>
            <a:endParaRPr lang="fr-FR" sz="1600"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A8F-4DAD-B3DD-86B3D433046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A8F-4DAD-B3DD-86B3D43304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Nationalités!$A$28:$A$29</c:f>
              <c:strCache>
                <c:ptCount val="2"/>
                <c:pt idx="0">
                  <c:v>Français</c:v>
                </c:pt>
                <c:pt idx="1">
                  <c:v>Etrangers</c:v>
                </c:pt>
              </c:strCache>
            </c:strRef>
          </c:cat>
          <c:val>
            <c:numRef>
              <c:f>Nationalités!$B$28:$B$29</c:f>
              <c:numCache>
                <c:formatCode>General</c:formatCode>
                <c:ptCount val="2"/>
                <c:pt idx="0">
                  <c:v>90</c:v>
                </c:pt>
                <c:pt idx="1">
                  <c:v>32</c:v>
                </c:pt>
              </c:numCache>
            </c:numRef>
          </c:val>
          <c:extLst>
            <c:ext xmlns:c16="http://schemas.microsoft.com/office/drawing/2014/chart" uri="{C3380CC4-5D6E-409C-BE32-E72D297353CC}">
              <c16:uniqueId val="{00000004-8A8F-4DAD-B3DD-86B3D433046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Pays</a:t>
            </a:r>
            <a:r>
              <a:rPr lang="fr-FR" b="1" baseline="0"/>
              <a:t> d'origine des</a:t>
            </a:r>
            <a:r>
              <a:rPr lang="fr-FR" b="1"/>
              <a:t> doctorants étrangers en 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1"/>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F1-47E7-8205-9FB70DB11D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4F1-47E7-8205-9FB70DB11D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4F1-47E7-8205-9FB70DB11D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4F1-47E7-8205-9FB70DB11D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4F1-47E7-8205-9FB70DB11D6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4F1-47E7-8205-9FB70DB11D6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4F1-47E7-8205-9FB70DB11D6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4F1-47E7-8205-9FB70DB11D6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4F1-47E7-8205-9FB70DB11D6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4F1-47E7-8205-9FB70DB11D6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4F1-47E7-8205-9FB70DB11D6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4F1-47E7-8205-9FB70DB11D6B}"/>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4F1-47E7-8205-9FB70DB11D6B}"/>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4F1-47E7-8205-9FB70DB11D6B}"/>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44F1-47E7-8205-9FB70DB11D6B}"/>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44F1-47E7-8205-9FB70DB11D6B}"/>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44F1-47E7-8205-9FB70DB11D6B}"/>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44F1-47E7-8205-9FB70DB11D6B}"/>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44F1-47E7-8205-9FB70DB11D6B}"/>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44F1-47E7-8205-9FB70DB11D6B}"/>
              </c:ext>
            </c:extLst>
          </c:dPt>
          <c:dLbls>
            <c:dLbl>
              <c:idx val="10"/>
              <c:layout>
                <c:manualLayout>
                  <c:x val="-1.2510223043978721E-2"/>
                  <c:y val="2.627701282090629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4F1-47E7-8205-9FB70DB11D6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Nationalités!$K$3:$K$22</c:f>
              <c:strCache>
                <c:ptCount val="20"/>
                <c:pt idx="0">
                  <c:v>ALGERIE</c:v>
                </c:pt>
                <c:pt idx="1">
                  <c:v>BRESIL</c:v>
                </c:pt>
                <c:pt idx="2">
                  <c:v>CAMEROUN</c:v>
                </c:pt>
                <c:pt idx="3">
                  <c:v>CHINE</c:v>
                </c:pt>
                <c:pt idx="4">
                  <c:v>COMORES</c:v>
                </c:pt>
                <c:pt idx="5">
                  <c:v>EQUATEUR</c:v>
                </c:pt>
                <c:pt idx="6">
                  <c:v>GRECE</c:v>
                </c:pt>
                <c:pt idx="7">
                  <c:v>INDE</c:v>
                </c:pt>
                <c:pt idx="8">
                  <c:v>INDONESIE</c:v>
                </c:pt>
                <c:pt idx="9">
                  <c:v>IRAN</c:v>
                </c:pt>
                <c:pt idx="10">
                  <c:v>LETTONIE</c:v>
                </c:pt>
                <c:pt idx="11">
                  <c:v>LIBAN</c:v>
                </c:pt>
                <c:pt idx="12">
                  <c:v>MAROC</c:v>
                </c:pt>
                <c:pt idx="13">
                  <c:v>PAKISTAN</c:v>
                </c:pt>
                <c:pt idx="14">
                  <c:v>PAYS-BAS</c:v>
                </c:pt>
                <c:pt idx="15">
                  <c:v>PHILIPPINES</c:v>
                </c:pt>
                <c:pt idx="16">
                  <c:v>SRI LANKA</c:v>
                </c:pt>
                <c:pt idx="17">
                  <c:v>SYRIE</c:v>
                </c:pt>
                <c:pt idx="18">
                  <c:v>TUNISIE</c:v>
                </c:pt>
                <c:pt idx="19">
                  <c:v>(vide)</c:v>
                </c:pt>
              </c:strCache>
            </c:strRef>
          </c:cat>
          <c:val>
            <c:numRef>
              <c:f>Nationalités!$L$3:$L$22</c:f>
              <c:numCache>
                <c:formatCode>General</c:formatCode>
                <c:ptCount val="20"/>
                <c:pt idx="0">
                  <c:v>3</c:v>
                </c:pt>
                <c:pt idx="1">
                  <c:v>1</c:v>
                </c:pt>
                <c:pt idx="2">
                  <c:v>1</c:v>
                </c:pt>
                <c:pt idx="3">
                  <c:v>1</c:v>
                </c:pt>
                <c:pt idx="4">
                  <c:v>1</c:v>
                </c:pt>
                <c:pt idx="5">
                  <c:v>1</c:v>
                </c:pt>
                <c:pt idx="6">
                  <c:v>1</c:v>
                </c:pt>
                <c:pt idx="7">
                  <c:v>2</c:v>
                </c:pt>
                <c:pt idx="8">
                  <c:v>1</c:v>
                </c:pt>
                <c:pt idx="9">
                  <c:v>1</c:v>
                </c:pt>
                <c:pt idx="10">
                  <c:v>1</c:v>
                </c:pt>
                <c:pt idx="11">
                  <c:v>4</c:v>
                </c:pt>
                <c:pt idx="12">
                  <c:v>4</c:v>
                </c:pt>
                <c:pt idx="13">
                  <c:v>1</c:v>
                </c:pt>
                <c:pt idx="14">
                  <c:v>1</c:v>
                </c:pt>
                <c:pt idx="15">
                  <c:v>1</c:v>
                </c:pt>
                <c:pt idx="16">
                  <c:v>1</c:v>
                </c:pt>
                <c:pt idx="17">
                  <c:v>1</c:v>
                </c:pt>
                <c:pt idx="18">
                  <c:v>4</c:v>
                </c:pt>
                <c:pt idx="19">
                  <c:v>1</c:v>
                </c:pt>
              </c:numCache>
            </c:numRef>
          </c:val>
          <c:extLst>
            <c:ext xmlns:c16="http://schemas.microsoft.com/office/drawing/2014/chart" uri="{C3380CC4-5D6E-409C-BE32-E72D297353CC}">
              <c16:uniqueId val="{00000028-44F1-47E7-8205-9FB70DB11D6B}"/>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i="0" baseline="0" dirty="0">
                <a:effectLst/>
              </a:rPr>
              <a:t>Origine du master des doctorants 2023</a:t>
            </a:r>
            <a:endParaRPr lang="fr-FR" sz="1600" dirty="0">
              <a:effectLst/>
            </a:endParaRPr>
          </a:p>
        </c:rich>
      </c:tx>
      <c:layout>
        <c:manualLayout>
          <c:xMode val="edge"/>
          <c:yMode val="edge"/>
          <c:x val="7.3655185077837068E-2"/>
          <c:y val="6.842262273349331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9F4-4F01-B774-A0E75422E3B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9F4-4F01-B774-A0E75422E3B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'origine du Master'!$A$64:$A$65</c:f>
              <c:strCache>
                <c:ptCount val="2"/>
                <c:pt idx="0">
                  <c:v>Master francais</c:v>
                </c:pt>
                <c:pt idx="1">
                  <c:v>Master étranger</c:v>
                </c:pt>
              </c:strCache>
            </c:strRef>
          </c:cat>
          <c:val>
            <c:numRef>
              <c:f>'origine du Master'!$B$64:$B$65</c:f>
              <c:numCache>
                <c:formatCode>General</c:formatCode>
                <c:ptCount val="2"/>
                <c:pt idx="0">
                  <c:v>101</c:v>
                </c:pt>
                <c:pt idx="1">
                  <c:v>21</c:v>
                </c:pt>
              </c:numCache>
            </c:numRef>
          </c:val>
          <c:extLst>
            <c:ext xmlns:c16="http://schemas.microsoft.com/office/drawing/2014/chart" uri="{C3380CC4-5D6E-409C-BE32-E72D297353CC}">
              <c16:uniqueId val="{00000004-59F4-4F01-B774-A0E75422E3B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600" b="1" dirty="0" err="1"/>
              <a:t>Nombre</a:t>
            </a:r>
            <a:r>
              <a:rPr lang="en-US" sz="1600" b="1" dirty="0"/>
              <a:t> de </a:t>
            </a:r>
            <a:r>
              <a:rPr lang="en-US" sz="1600" b="1" dirty="0" err="1"/>
              <a:t>thèses</a:t>
            </a:r>
            <a:r>
              <a:rPr lang="en-US" sz="1600" b="1" dirty="0"/>
              <a:t> </a:t>
            </a:r>
            <a:r>
              <a:rPr lang="en-US" sz="1600" b="1" dirty="0" err="1"/>
              <a:t>en</a:t>
            </a:r>
            <a:r>
              <a:rPr lang="en-US" sz="1600" b="1" dirty="0"/>
              <a:t> </a:t>
            </a:r>
            <a:r>
              <a:rPr lang="en-US" sz="1600" b="1" dirty="0" err="1"/>
              <a:t>cotutelle</a:t>
            </a:r>
            <a:r>
              <a:rPr lang="en-US" sz="1600" b="1" dirty="0"/>
              <a:t> </a:t>
            </a:r>
            <a:r>
              <a:rPr lang="en-US" sz="1600" b="1" dirty="0" err="1"/>
              <a:t>en</a:t>
            </a:r>
            <a:r>
              <a:rPr lang="en-US" sz="1600" b="1" dirty="0"/>
              <a:t> 2023</a:t>
            </a:r>
          </a:p>
        </c:rich>
      </c:tx>
      <c:layout>
        <c:manualLayout>
          <c:xMode val="edge"/>
          <c:yMode val="edge"/>
          <c:x val="9.9159006454136514E-2"/>
          <c:y val="4.0452794752874801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BFA-446B-BBC0-FCF0EF298F9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BFA-446B-BBC0-FCF0EF298F9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Cotutelles!$A$17:$A$18</c:f>
              <c:strCache>
                <c:ptCount val="2"/>
                <c:pt idx="0">
                  <c:v>Sans co-tutelle</c:v>
                </c:pt>
                <c:pt idx="1">
                  <c:v>Avec  cotutelle</c:v>
                </c:pt>
              </c:strCache>
            </c:strRef>
          </c:cat>
          <c:val>
            <c:numRef>
              <c:f>Cotutelles!$B$17:$B$18</c:f>
              <c:numCache>
                <c:formatCode>General</c:formatCode>
                <c:ptCount val="2"/>
                <c:pt idx="0">
                  <c:v>112</c:v>
                </c:pt>
                <c:pt idx="1">
                  <c:v>10</c:v>
                </c:pt>
              </c:numCache>
            </c:numRef>
          </c:val>
          <c:extLst>
            <c:ext xmlns:c16="http://schemas.microsoft.com/office/drawing/2014/chart" uri="{C3380CC4-5D6E-409C-BE32-E72D297353CC}">
              <c16:uniqueId val="{00000004-4BFA-446B-BBC0-FCF0EF298F9F}"/>
            </c:ext>
          </c:extLst>
        </c:ser>
        <c:dLbls>
          <c:dLblPos val="out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[copie VAAME_BDD_SCOL_2024_01_12.xlsx]Inscrits par etablissement!Tableau croisé dynamique1</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122 Doctorants</a:t>
            </a:r>
            <a:r>
              <a:rPr lang="en-US" b="1" baseline="0"/>
              <a:t> inscrits en 2023</a:t>
            </a:r>
          </a:p>
          <a:p>
            <a:pPr>
              <a:defRPr b="1"/>
            </a:pPr>
            <a:r>
              <a:rPr lang="en-US" b="1" baseline="0"/>
              <a:t>Répartition par établissement</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extLst>
    <c:ext xmlns:c14="http://schemas.microsoft.com/office/drawing/2007/8/2/chart" uri="{781A3756-C4B2-4CAC-9D66-4F8BD8637D16}">
      <c14:pivotOptions>
        <c14:dropZoneFilter val="1"/>
        <c14:dropZoneCategories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[copie VAAME_BDD_SCOL_2024_01_12.xlsx]inscrits par année!Tableau croisé dynamique2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Doctorants</a:t>
            </a:r>
            <a:r>
              <a:rPr lang="en-US" b="1" baseline="0"/>
              <a:t> 2023 par année d'inscription</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3E53863A-B3DC-42FF-BE43-620F53726442}"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ere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BE48FB4A-888F-4EE1-96BF-82B388721331}"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2"/>
        <c:spPr>
          <a:solidFill>
            <a:schemeClr val="accent2"/>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4F693B20-ADE6-4E34-A699-1094E696F3C1}"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 </a:t>
                </a:r>
              </a:p>
              <a:p>
                <a:pPr>
                  <a:defRPr sz="900" b="0" i="0" u="none" strike="noStrike" kern="1200" baseline="0">
                    <a:solidFill>
                      <a:schemeClr val="dk1">
                        <a:lumMod val="65000"/>
                        <a:lumOff val="35000"/>
                      </a:schemeClr>
                    </a:solidFill>
                    <a:latin typeface="+mn-lt"/>
                    <a:ea typeface="+mn-ea"/>
                    <a:cs typeface="+mn-cs"/>
                  </a:defRPr>
                </a:pPr>
                <a:fld id="{0A5E9EFE-9154-4B73-829E-6327A422FFBE}"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fr-F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3"/>
        <c:spPr>
          <a:solidFill>
            <a:schemeClr val="accent3"/>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18F21B88-910C-400A-ABCD-1A4706C423AF}"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7DE75A6C-318D-4EC2-BE6F-C3430D98328C}"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4"/>
        <c:spPr>
          <a:solidFill>
            <a:schemeClr val="accent4"/>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6D2AF31F-46A1-4449-B259-8689CDF2ECE5}"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789D739A-D8F0-49A5-ABAB-B121E125F03C}"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5"/>
        <c:spPr>
          <a:solidFill>
            <a:schemeClr val="accent5"/>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235C6196-4E2E-460C-9C30-1C6EEE687BCA}"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3917B2F3-2B7A-46F4-B417-C7FD9FE6EDA7}"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6"/>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3E53863A-B3DC-42FF-BE43-620F53726442}"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ere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BE48FB4A-888F-4EE1-96BF-82B388721331}"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8"/>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4F693B20-ADE6-4E34-A699-1094E696F3C1}"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 </a:t>
                </a:r>
              </a:p>
              <a:p>
                <a:pPr>
                  <a:defRPr sz="900" b="0" i="0" u="none" strike="noStrike" kern="1200" baseline="0">
                    <a:solidFill>
                      <a:schemeClr val="dk1">
                        <a:lumMod val="65000"/>
                        <a:lumOff val="35000"/>
                      </a:schemeClr>
                    </a:solidFill>
                    <a:latin typeface="+mn-lt"/>
                    <a:ea typeface="+mn-ea"/>
                    <a:cs typeface="+mn-cs"/>
                  </a:defRPr>
                </a:pPr>
                <a:fld id="{0A5E9EFE-9154-4B73-829E-6327A422FFBE}"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fr-F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9"/>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18F21B88-910C-400A-ABCD-1A4706C423AF}"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7DE75A6C-318D-4EC2-BE6F-C3430D98328C}"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10"/>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6D2AF31F-46A1-4449-B259-8689CDF2ECE5}"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789D739A-D8F0-49A5-ABAB-B121E125F03C}"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11"/>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235C6196-4E2E-460C-9C30-1C6EEE687BCA}"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3917B2F3-2B7A-46F4-B417-C7FD9FE6EDA7}"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12"/>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3E53863A-B3DC-42FF-BE43-620F53726442}"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ere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BE48FB4A-888F-4EE1-96BF-82B388721331}"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14"/>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4F693B20-ADE6-4E34-A699-1094E696F3C1}"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 </a:t>
                </a:r>
              </a:p>
              <a:p>
                <a:pPr>
                  <a:defRPr sz="900" b="0" i="0" u="none" strike="noStrike" kern="1200" baseline="0">
                    <a:solidFill>
                      <a:schemeClr val="dk1">
                        <a:lumMod val="65000"/>
                        <a:lumOff val="35000"/>
                      </a:schemeClr>
                    </a:solidFill>
                    <a:latin typeface="+mn-lt"/>
                    <a:ea typeface="+mn-ea"/>
                    <a:cs typeface="+mn-cs"/>
                  </a:defRPr>
                </a:pPr>
                <a:fld id="{0A5E9EFE-9154-4B73-829E-6327A422FFBE}"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fr-F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15"/>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18F21B88-910C-400A-ABCD-1A4706C423AF}"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7DE75A6C-318D-4EC2-BE6F-C3430D98328C}"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16"/>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6D2AF31F-46A1-4449-B259-8689CDF2ECE5}"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789D739A-D8F0-49A5-ABAB-B121E125F03C}"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17"/>
        <c:spPr>
          <a:solidFill>
            <a:schemeClr val="accent1"/>
          </a:solidFill>
          <a:ln w="25400">
            <a:solidFill>
              <a:schemeClr val="lt1"/>
            </a:solidFill>
          </a:ln>
          <a:effectLst/>
          <a:sp3d contourW="25400">
            <a:contourClr>
              <a:schemeClr val="lt1"/>
            </a:contourClr>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235C6196-4E2E-460C-9C30-1C6EEE687BCA}" type="CATEGORYNAME">
                  <a:rPr lang="en-US"/>
                  <a:pPr>
                    <a:defRPr sz="900" b="0" i="0" u="none" strike="noStrike" kern="1200" baseline="0">
                      <a:solidFill>
                        <a:schemeClr val="dk1">
                          <a:lumMod val="65000"/>
                          <a:lumOff val="35000"/>
                        </a:schemeClr>
                      </a:solidFill>
                      <a:latin typeface="+mn-lt"/>
                      <a:ea typeface="+mn-ea"/>
                      <a:cs typeface="+mn-cs"/>
                    </a:defRPr>
                  </a:pPr>
                  <a:t>[NOM DE CATÉGORIE]</a:t>
                </a:fld>
                <a:r>
                  <a:rPr lang="en-US"/>
                  <a:t>eme</a:t>
                </a:r>
                <a:r>
                  <a:rPr lang="en-US" baseline="0"/>
                  <a:t>;</a:t>
                </a:r>
              </a:p>
              <a:p>
                <a:pPr>
                  <a:defRPr sz="900" b="0" i="0" u="none" strike="noStrike" kern="1200" baseline="0">
                    <a:solidFill>
                      <a:schemeClr val="dk1">
                        <a:lumMod val="65000"/>
                        <a:lumOff val="35000"/>
                      </a:schemeClr>
                    </a:solidFill>
                    <a:latin typeface="+mn-lt"/>
                    <a:ea typeface="+mn-ea"/>
                    <a:cs typeface="+mn-cs"/>
                  </a:defRPr>
                </a:pPr>
                <a:r>
                  <a:rPr lang="en-US" baseline="0"/>
                  <a:t> </a:t>
                </a:r>
                <a:fld id="{3917B2F3-2B7A-46F4-B417-C7FD9FE6EDA7}" type="VALUE">
                  <a:rPr lang="en-US" baseline="0"/>
                  <a:pPr>
                    <a:defRPr sz="900" b="0" i="0" u="none" strike="noStrike" kern="1200" baseline="0">
                      <a:solidFill>
                        <a:schemeClr val="dk1">
                          <a:lumMod val="65000"/>
                          <a:lumOff val="35000"/>
                        </a:schemeClr>
                      </a:solidFill>
                      <a:latin typeface="+mn-lt"/>
                      <a:ea typeface="+mn-ea"/>
                      <a:cs typeface="+mn-cs"/>
                    </a:defRPr>
                  </a:pPr>
                  <a:t>[VALEUR]</a:t>
                </a:fld>
                <a:endParaRPr lang="en-US"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'inscrits par année'!$B$3</c:f>
              <c:strCache>
                <c:ptCount val="1"/>
                <c:pt idx="0">
                  <c:v>Total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539-476D-B08F-04C2A0216A4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539-476D-B08F-04C2A0216A4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539-476D-B08F-04C2A0216A4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539-476D-B08F-04C2A0216A4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539-476D-B08F-04C2A0216A42}"/>
              </c:ext>
            </c:extLst>
          </c:dPt>
          <c:dLbls>
            <c:dLbl>
              <c:idx val="0"/>
              <c:tx>
                <c:rich>
                  <a:bodyPr/>
                  <a:lstStyle/>
                  <a:p>
                    <a:fld id="{3E53863A-B3DC-42FF-BE43-620F53726442}" type="CATEGORYNAME">
                      <a:rPr lang="en-US"/>
                      <a:pPr/>
                      <a:t>[NOM DE CATÉGORIE]</a:t>
                    </a:fld>
                    <a:r>
                      <a:rPr lang="en-US"/>
                      <a:t>ere</a:t>
                    </a:r>
                    <a:r>
                      <a:rPr lang="en-US" baseline="0"/>
                      <a:t>;</a:t>
                    </a:r>
                  </a:p>
                  <a:p>
                    <a:r>
                      <a:rPr lang="en-US" baseline="0"/>
                      <a:t> </a:t>
                    </a:r>
                    <a:fld id="{BE48FB4A-888F-4EE1-96BF-82B388721331}" type="VALUE">
                      <a:rPr lang="en-US" baseline="0"/>
                      <a:pPr/>
                      <a:t>[VALEUR]</a:t>
                    </a:fld>
                    <a:endParaRPr lang="en-US" baseline="0"/>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39-476D-B08F-04C2A0216A42}"/>
                </c:ext>
              </c:extLst>
            </c:dLbl>
            <c:dLbl>
              <c:idx val="1"/>
              <c:tx>
                <c:rich>
                  <a:bodyPr/>
                  <a:lstStyle/>
                  <a:p>
                    <a:fld id="{4F693B20-ADE6-4E34-A699-1094E696F3C1}" type="CATEGORYNAME">
                      <a:rPr lang="en-US"/>
                      <a:pPr/>
                      <a:t>[NOM DE CATÉGORIE]</a:t>
                    </a:fld>
                    <a:r>
                      <a:rPr lang="en-US"/>
                      <a:t>eme</a:t>
                    </a:r>
                    <a:r>
                      <a:rPr lang="en-US" baseline="0"/>
                      <a:t>; </a:t>
                    </a:r>
                  </a:p>
                  <a:p>
                    <a:fld id="{0A5E9EFE-9154-4B73-829E-6327A422FFBE}" type="VALUE">
                      <a:rPr lang="en-US" baseline="0"/>
                      <a:pPr/>
                      <a:t>[VALEUR]</a:t>
                    </a:fld>
                    <a:endParaRPr lang="fr-FR"/>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539-476D-B08F-04C2A0216A42}"/>
                </c:ext>
              </c:extLst>
            </c:dLbl>
            <c:dLbl>
              <c:idx val="2"/>
              <c:tx>
                <c:rich>
                  <a:bodyPr/>
                  <a:lstStyle/>
                  <a:p>
                    <a:fld id="{18F21B88-910C-400A-ABCD-1A4706C423AF}" type="CATEGORYNAME">
                      <a:rPr lang="en-US"/>
                      <a:pPr/>
                      <a:t>[NOM DE CATÉGORIE]</a:t>
                    </a:fld>
                    <a:r>
                      <a:rPr lang="en-US"/>
                      <a:t>eme</a:t>
                    </a:r>
                    <a:r>
                      <a:rPr lang="en-US" baseline="0"/>
                      <a:t>;</a:t>
                    </a:r>
                  </a:p>
                  <a:p>
                    <a:r>
                      <a:rPr lang="en-US" baseline="0"/>
                      <a:t> </a:t>
                    </a:r>
                    <a:fld id="{7DE75A6C-318D-4EC2-BE6F-C3430D98328C}" type="VALUE">
                      <a:rPr lang="en-US" baseline="0"/>
                      <a:pPr/>
                      <a:t>[VALEUR]</a:t>
                    </a:fld>
                    <a:endParaRPr lang="en-US" baseline="0"/>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539-476D-B08F-04C2A0216A42}"/>
                </c:ext>
              </c:extLst>
            </c:dLbl>
            <c:dLbl>
              <c:idx val="3"/>
              <c:tx>
                <c:rich>
                  <a:bodyPr/>
                  <a:lstStyle/>
                  <a:p>
                    <a:fld id="{6D2AF31F-46A1-4449-B259-8689CDF2ECE5}" type="CATEGORYNAME">
                      <a:rPr lang="en-US"/>
                      <a:pPr/>
                      <a:t>[NOM DE CATÉGORIE]</a:t>
                    </a:fld>
                    <a:r>
                      <a:rPr lang="en-US"/>
                      <a:t>eme</a:t>
                    </a:r>
                    <a:r>
                      <a:rPr lang="en-US" baseline="0"/>
                      <a:t>;</a:t>
                    </a:r>
                  </a:p>
                  <a:p>
                    <a:r>
                      <a:rPr lang="en-US" baseline="0"/>
                      <a:t> </a:t>
                    </a:r>
                    <a:fld id="{789D739A-D8F0-49A5-ABAB-B121E125F03C}" type="VALUE">
                      <a:rPr lang="en-US" baseline="0"/>
                      <a:pPr/>
                      <a:t>[VALEUR]</a:t>
                    </a:fld>
                    <a:endParaRPr lang="en-US" baseline="0"/>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539-476D-B08F-04C2A0216A42}"/>
                </c:ext>
              </c:extLst>
            </c:dLbl>
            <c:dLbl>
              <c:idx val="4"/>
              <c:tx>
                <c:rich>
                  <a:bodyPr/>
                  <a:lstStyle/>
                  <a:p>
                    <a:fld id="{235C6196-4E2E-460C-9C30-1C6EEE687BCA}" type="CATEGORYNAME">
                      <a:rPr lang="en-US" smtClean="0"/>
                      <a:pPr/>
                      <a:t>[NOM DE CATÉGORIE]</a:t>
                    </a:fld>
                    <a:r>
                      <a:rPr lang="en-US" dirty="0" err="1"/>
                      <a:t>eme</a:t>
                    </a:r>
                    <a:r>
                      <a:rPr lang="en-US" dirty="0"/>
                      <a:t>*</a:t>
                    </a:r>
                    <a:r>
                      <a:rPr lang="en-US" baseline="0" dirty="0"/>
                      <a:t>;</a:t>
                    </a:r>
                  </a:p>
                  <a:p>
                    <a:r>
                      <a:rPr lang="en-US" baseline="0" dirty="0"/>
                      <a:t> </a:t>
                    </a:r>
                    <a:fld id="{3917B2F3-2B7A-46F4-B417-C7FD9FE6EDA7}" type="VALUE">
                      <a:rPr lang="en-US" baseline="0"/>
                      <a:pPr/>
                      <a:t>[VALEUR]</a:t>
                    </a:fld>
                    <a:endParaRPr lang="en-US" baseline="0" dirty="0"/>
                  </a:p>
                </c:rich>
              </c:tx>
              <c:dLblPos val="outEnd"/>
              <c:showLegendKey val="1"/>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539-476D-B08F-04C2A0216A4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1"/>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'inscrits par année'!$A$4:$A$9</c:f>
              <c:strCache>
                <c:ptCount val="5"/>
                <c:pt idx="0">
                  <c:v>1</c:v>
                </c:pt>
                <c:pt idx="1">
                  <c:v>2</c:v>
                </c:pt>
                <c:pt idx="2">
                  <c:v>3</c:v>
                </c:pt>
                <c:pt idx="3">
                  <c:v>4</c:v>
                </c:pt>
                <c:pt idx="4">
                  <c:v>6</c:v>
                </c:pt>
              </c:strCache>
            </c:strRef>
          </c:cat>
          <c:val>
            <c:numRef>
              <c:f>'inscrits par année'!$B$4:$B$9</c:f>
              <c:numCache>
                <c:formatCode>General</c:formatCode>
                <c:ptCount val="5"/>
                <c:pt idx="0">
                  <c:v>36</c:v>
                </c:pt>
                <c:pt idx="1">
                  <c:v>37</c:v>
                </c:pt>
                <c:pt idx="2">
                  <c:v>35</c:v>
                </c:pt>
                <c:pt idx="3">
                  <c:v>13</c:v>
                </c:pt>
                <c:pt idx="4">
                  <c:v>1</c:v>
                </c:pt>
              </c:numCache>
            </c:numRef>
          </c:val>
          <c:extLst>
            <c:ext xmlns:c16="http://schemas.microsoft.com/office/drawing/2014/chart" uri="{C3380CC4-5D6E-409C-BE32-E72D297353CC}">
              <c16:uniqueId val="{0000000A-1539-476D-B08F-04C2A0216A42}"/>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0.76001</cdr:y>
    </cdr:from>
    <cdr:to>
      <cdr:x>1</cdr:x>
      <cdr:y>1</cdr:y>
    </cdr:to>
    <cdr:sp macro="" textlink="">
      <cdr:nvSpPr>
        <cdr:cNvPr id="2" name="ZoneTexte 7">
          <a:extLst xmlns:a="http://schemas.openxmlformats.org/drawingml/2006/main">
            <a:ext uri="{FF2B5EF4-FFF2-40B4-BE49-F238E27FC236}">
              <a16:creationId xmlns:a16="http://schemas.microsoft.com/office/drawing/2014/main" id="{AAD1991C-708F-6D61-F4ED-ECD9BAA10448}"/>
            </a:ext>
          </a:extLst>
        </cdr:cNvPr>
        <cdr:cNvSpPr txBox="1"/>
      </cdr:nvSpPr>
      <cdr:spPr>
        <a:xfrm xmlns:a="http://schemas.openxmlformats.org/drawingml/2006/main">
          <a:off x="0" y="2046874"/>
          <a:ext cx="3689797"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dirty="0">
              <a:solidFill>
                <a:srgbClr val="FF0000"/>
              </a:solidFill>
            </a:rPr>
            <a:t>Les données 2023 sont en cours de consolidation. Les graphiques définitifs seront ajoutés à ce CR</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0.76439</cdr:y>
    </cdr:from>
    <cdr:to>
      <cdr:x>1</cdr:x>
      <cdr:y>1</cdr:y>
    </cdr:to>
    <cdr:sp macro="" textlink="">
      <cdr:nvSpPr>
        <cdr:cNvPr id="2" name="ZoneTexte 7">
          <a:extLst xmlns:a="http://schemas.openxmlformats.org/drawingml/2006/main">
            <a:ext uri="{FF2B5EF4-FFF2-40B4-BE49-F238E27FC236}">
              <a16:creationId xmlns:a16="http://schemas.microsoft.com/office/drawing/2014/main" id="{AAD1991C-708F-6D61-F4ED-ECD9BAA10448}"/>
            </a:ext>
          </a:extLst>
        </cdr:cNvPr>
        <cdr:cNvSpPr txBox="1"/>
      </cdr:nvSpPr>
      <cdr:spPr>
        <a:xfrm xmlns:a="http://schemas.openxmlformats.org/drawingml/2006/main">
          <a:off x="3063422" y="5482919"/>
          <a:ext cx="513533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dirty="0">
              <a:solidFill>
                <a:srgbClr val="FF0000"/>
              </a:solidFill>
            </a:rPr>
            <a:t>Les données 2023 sont en cours de consolidation. Les graphiques définitifs seront ajoutés à ce CR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564B7-2DAD-46CA-B228-BAE248F0DAD4}" type="datetimeFigureOut">
              <a:rPr lang="fr-FR" smtClean="0"/>
              <a:t>03/05/2024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92C92-4C83-4C6B-B823-61AFD0AB4740}" type="slidenum">
              <a:rPr lang="fr-FR" smtClean="0"/>
              <a:t>‹N°›</a:t>
            </a:fld>
            <a:endParaRPr lang="fr-FR"/>
          </a:p>
        </p:txBody>
      </p:sp>
    </p:spTree>
    <p:extLst>
      <p:ext uri="{BB962C8B-B14F-4D97-AF65-F5344CB8AC3E}">
        <p14:creationId xmlns:p14="http://schemas.microsoft.com/office/powerpoint/2010/main" val="411200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271184C-6B0C-435F-B93B-15AAE9F010BB}" type="slidenum">
              <a:rPr lang="fr-FR" smtClean="0"/>
              <a:t>10</a:t>
            </a:fld>
            <a:endParaRPr lang="fr-FR"/>
          </a:p>
        </p:txBody>
      </p:sp>
    </p:spTree>
    <p:extLst>
      <p:ext uri="{BB962C8B-B14F-4D97-AF65-F5344CB8AC3E}">
        <p14:creationId xmlns:p14="http://schemas.microsoft.com/office/powerpoint/2010/main" val="362727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A960157-2DD3-4EC3-89BB-FF2CF8F31D3B}" type="datetime1">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284796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EC6547-A911-4F75-9C85-DC0BABED8229}" type="datetime1">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275290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DB471A-C510-4294-B0B8-5092E9D29419}" type="datetime1">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57115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9CD525-A2B4-4102-81F5-D0AE7D58C9A7}" type="datetime1">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203104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122E575-9640-460B-BAE7-CA998BF4317D}" type="datetime1">
              <a:rPr lang="fr-FR" smtClean="0"/>
              <a:t>03/05/2024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247805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86930C0-2F3A-4035-910A-C624BC2D2CE1}" type="datetime1">
              <a:rPr lang="fr-FR" smtClean="0"/>
              <a:t>03/05/2024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348216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1A7713B-4BEC-40EA-BD78-F570A22F06A8}" type="datetime1">
              <a:rPr lang="fr-FR" smtClean="0"/>
              <a:t>03/05/2024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339420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5CB438D-D5E5-4067-ACDE-CA3C5AB4A870}" type="datetime1">
              <a:rPr lang="fr-FR" smtClean="0"/>
              <a:t>03/05/2024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145188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13A0C9-B80D-4C63-B263-F607D5D3FD7B}" type="datetime1">
              <a:rPr lang="fr-FR" smtClean="0"/>
              <a:t>03/05/2024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279656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6EEAC5C-B704-4234-BFF3-AED089BA0044}" type="datetime1">
              <a:rPr lang="fr-FR" smtClean="0"/>
              <a:t>03/05/2024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113243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0D3FD9E-F48A-472F-A9C0-126152D685B4}" type="datetime1">
              <a:rPr lang="fr-FR" smtClean="0"/>
              <a:t>03/05/2024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694F0E-0676-4180-A2DD-6106C68C040A}" type="slidenum">
              <a:rPr lang="fr-FR" smtClean="0"/>
              <a:t>‹N°›</a:t>
            </a:fld>
            <a:endParaRPr lang="fr-FR"/>
          </a:p>
        </p:txBody>
      </p:sp>
    </p:spTree>
    <p:extLst>
      <p:ext uri="{BB962C8B-B14F-4D97-AF65-F5344CB8AC3E}">
        <p14:creationId xmlns:p14="http://schemas.microsoft.com/office/powerpoint/2010/main" val="14720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4109A-B9CC-415E-BCDF-83C3C2DABF5A}" type="datetime1">
              <a:rPr lang="fr-FR" smtClean="0"/>
              <a:t>03/05/2024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94F0E-0676-4180-A2DD-6106C68C040A}" type="slidenum">
              <a:rPr lang="fr-FR" smtClean="0"/>
              <a:t>‹N°›</a:t>
            </a:fld>
            <a:endParaRPr lang="fr-FR"/>
          </a:p>
        </p:txBody>
      </p:sp>
    </p:spTree>
    <p:extLst>
      <p:ext uri="{BB962C8B-B14F-4D97-AF65-F5344CB8AC3E}">
        <p14:creationId xmlns:p14="http://schemas.microsoft.com/office/powerpoint/2010/main" val="97814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redit.nis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8837A9-C1E7-E80B-FCB5-831C2892D3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1662" y="964911"/>
            <a:ext cx="6610350" cy="18097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 descr="https://partage.univ-angers.fr/service/home/~/?auth=co&amp;loc=fr_FR&amp;id=839853&amp;part=2.2&amp;t=1666096500720"/>
          <p:cNvSpPr>
            <a:spLocks noChangeAspect="1" noChangeArrowheads="1"/>
          </p:cNvSpPr>
          <p:nvPr/>
        </p:nvSpPr>
        <p:spPr bwMode="auto">
          <a:xfrm>
            <a:off x="0" y="0"/>
            <a:ext cx="1571625" cy="2562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2" descr="https://partage.univ-angers.fr/service/home/~/?auth=co&amp;loc=fr_FR&amp;id=846590&amp;part=2.2&amp;t=1666096505980"/>
          <p:cNvSpPr>
            <a:spLocks noChangeAspect="1" noChangeArrowheads="1"/>
          </p:cNvSpPr>
          <p:nvPr/>
        </p:nvSpPr>
        <p:spPr bwMode="auto">
          <a:xfrm>
            <a:off x="152400" y="152400"/>
            <a:ext cx="1571625" cy="2562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26733" y="3131787"/>
            <a:ext cx="11784741" cy="3476465"/>
          </a:xfrm>
          <a:prstGeom prst="rect">
            <a:avLst/>
          </a:prstGeom>
          <a:ln>
            <a:solidFill>
              <a:schemeClr val="tx1"/>
            </a:solidFill>
          </a:ln>
        </p:spPr>
        <p:txBody>
          <a:bodyPr wrap="square">
            <a:spAutoFit/>
          </a:bodyPr>
          <a:lstStyle/>
          <a:p>
            <a:r>
              <a:rPr lang="fr-FR" sz="1600" u="sng" dirty="0">
                <a:solidFill>
                  <a:srgbClr val="000000"/>
                </a:solidFill>
                <a:latin typeface="arial" panose="020B0604020202020204" pitchFamily="34" charset="0"/>
              </a:rPr>
              <a:t>Ordre du jour:</a:t>
            </a:r>
          </a:p>
          <a:p>
            <a:endParaRPr lang="fr-FR" sz="1600" u="sng" dirty="0">
              <a:solidFill>
                <a:srgbClr val="000000"/>
              </a:solidFill>
              <a:latin typeface="arial" panose="020B0604020202020204" pitchFamily="34" charset="0"/>
            </a:endParaRPr>
          </a:p>
          <a:p>
            <a:pPr>
              <a:lnSpc>
                <a:spcPct val="107000"/>
              </a:lnSpc>
              <a:spcAft>
                <a:spcPts val="800"/>
              </a:spcAft>
            </a:pPr>
            <a:r>
              <a:rPr lang="fr-FR"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Vote du CR du conseil du </a:t>
            </a:r>
            <a:r>
              <a:rPr lang="fr-FR" sz="1600" dirty="0">
                <a:solidFill>
                  <a:srgbClr val="005A95"/>
                </a:solidFill>
                <a:latin typeface="Arial" panose="020B0604020202020204" pitchFamily="34" charset="0"/>
                <a:ea typeface="Times New Roman" panose="02020603050405020304" pitchFamily="18" charset="0"/>
                <a:cs typeface="Times New Roman" panose="02020603050405020304" pitchFamily="18" charset="0"/>
              </a:rPr>
              <a:t>8 décembre 2023 </a:t>
            </a:r>
            <a:r>
              <a:rPr lang="fr-FR" b="1" dirty="0">
                <a:solidFill>
                  <a:srgbClr val="000000"/>
                </a:solidFill>
                <a:ea typeface="Times New Roman" panose="02020603050405020304" pitchFamily="18" charset="0"/>
              </a:rPr>
              <a:t>=&gt; VOTE </a:t>
            </a:r>
            <a:r>
              <a:rPr lang="fr-FR" b="1" dirty="0">
                <a:solidFill>
                  <a:srgbClr val="FF0000"/>
                </a:solidFill>
                <a:ea typeface="Times New Roman" panose="02020603050405020304" pitchFamily="18" charset="0"/>
              </a:rPr>
              <a:t>APPROUVE</a:t>
            </a:r>
            <a:endPar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1600" dirty="0">
                <a:solidFill>
                  <a:srgbClr val="000000"/>
                </a:solidFill>
                <a:latin typeface="arial" panose="020B0604020202020204" pitchFamily="34" charset="0"/>
              </a:rPr>
              <a:t>Bilan des inscriptions en thèse 2023 </a:t>
            </a:r>
            <a:r>
              <a:rPr lang="fr-FR"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et de la vague des soutenances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Point sur les </a:t>
            </a:r>
            <a:r>
              <a:rPr lang="fr-FR" sz="1600" dirty="0">
                <a:solidFill>
                  <a:srgbClr val="000000"/>
                </a:solidFill>
                <a:latin typeface="arial" panose="020B0604020202020204" pitchFamily="34" charset="0"/>
              </a:rPr>
              <a:t>Contrats doctoraux 2024 et autres contrats d’établissements sur AAP</a:t>
            </a:r>
          </a:p>
          <a:p>
            <a:pPr>
              <a:lnSpc>
                <a:spcPct val="107000"/>
              </a:lnSpc>
              <a:spcAft>
                <a:spcPts val="800"/>
              </a:spcAft>
            </a:pPr>
            <a:r>
              <a:rPr lang="fr-FR"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Point sur préparation de la campagne des contrats doctoraux</a:t>
            </a:r>
          </a:p>
          <a:p>
            <a:pPr>
              <a:lnSpc>
                <a:spcPct val="107000"/>
              </a:lnSpc>
              <a:spcAft>
                <a:spcPts val="800"/>
              </a:spcAft>
            </a:pPr>
            <a:r>
              <a:rPr lang="fr-FR"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Demande d’inscription en thèse par VAE </a:t>
            </a:r>
            <a:r>
              <a:rPr lang="fr-FR" b="1" dirty="0">
                <a:solidFill>
                  <a:srgbClr val="000000"/>
                </a:solidFill>
                <a:ea typeface="Times New Roman" panose="02020603050405020304" pitchFamily="18" charset="0"/>
              </a:rPr>
              <a:t>=&gt; VOTE </a:t>
            </a:r>
            <a:r>
              <a:rPr lang="fr-FR" b="1" dirty="0">
                <a:solidFill>
                  <a:srgbClr val="FF0000"/>
                </a:solidFill>
                <a:ea typeface="Times New Roman" panose="02020603050405020304" pitchFamily="18" charset="0"/>
              </a:rPr>
              <a:t>APPROUVE</a:t>
            </a:r>
            <a:endPar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Point sur les règles de médiation au cours de la thèse et un échange sur les expériences vécues.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Dates MT180 </a:t>
            </a:r>
          </a:p>
          <a:p>
            <a:pPr>
              <a:lnSpc>
                <a:spcPct val="107000"/>
              </a:lnSpc>
              <a:spcAft>
                <a:spcPts val="800"/>
              </a:spcAft>
            </a:pPr>
            <a:r>
              <a:rPr lang="fr-FR"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Questions diverses</a:t>
            </a:r>
            <a:endParaRPr lang="fr-FR" sz="1600" u="sng" dirty="0">
              <a:solidFill>
                <a:srgbClr val="000000"/>
              </a:solidFill>
              <a:latin typeface="arial" panose="020B0604020202020204" pitchFamily="34" charset="0"/>
            </a:endParaRPr>
          </a:p>
        </p:txBody>
      </p:sp>
      <p:sp>
        <p:nvSpPr>
          <p:cNvPr id="9" name="ZoneTexte 8">
            <a:extLst>
              <a:ext uri="{FF2B5EF4-FFF2-40B4-BE49-F238E27FC236}">
                <a16:creationId xmlns:a16="http://schemas.microsoft.com/office/drawing/2014/main" id="{95A5E211-06B0-5C90-3030-5EEB88268685}"/>
              </a:ext>
            </a:extLst>
          </p:cNvPr>
          <p:cNvSpPr txBox="1"/>
          <p:nvPr/>
        </p:nvSpPr>
        <p:spPr>
          <a:xfrm>
            <a:off x="-12001" y="10804"/>
            <a:ext cx="12204000" cy="954107"/>
          </a:xfrm>
          <a:prstGeom prst="rect">
            <a:avLst/>
          </a:prstGeom>
          <a:solidFill>
            <a:srgbClr val="7030A0"/>
          </a:solidFill>
        </p:spPr>
        <p:txBody>
          <a:bodyPr wrap="square" rtlCol="0">
            <a:spAutoFit/>
          </a:bodyPr>
          <a:lstStyle/>
          <a:p>
            <a:pPr algn="ctr"/>
            <a:r>
              <a:rPr lang="fr-FR" sz="2800" b="1" dirty="0">
                <a:solidFill>
                  <a:srgbClr val="FF0000"/>
                </a:solidFill>
              </a:rPr>
              <a:t>CR</a:t>
            </a:r>
            <a:r>
              <a:rPr lang="fr-FR" sz="2800" b="1" dirty="0">
                <a:solidFill>
                  <a:schemeClr val="bg1"/>
                </a:solidFill>
              </a:rPr>
              <a:t> ECOLE DOCTORALE VAAME</a:t>
            </a:r>
            <a:endParaRPr lang="fr-FR" sz="2800" dirty="0">
              <a:solidFill>
                <a:schemeClr val="bg1"/>
              </a:solidFill>
            </a:endParaRPr>
          </a:p>
          <a:p>
            <a:pPr algn="ctr"/>
            <a:r>
              <a:rPr lang="fr-FR" sz="2800" b="1" cap="small" dirty="0">
                <a:solidFill>
                  <a:schemeClr val="bg1"/>
                </a:solidFill>
              </a:rPr>
              <a:t>Conseil de l’ED – Mardi 30 Janvier 2024</a:t>
            </a:r>
            <a:endParaRPr lang="fr-FR" sz="2800" b="1" dirty="0">
              <a:solidFill>
                <a:schemeClr val="bg1"/>
              </a:solidFill>
            </a:endParaRPr>
          </a:p>
        </p:txBody>
      </p:sp>
      <p:sp>
        <p:nvSpPr>
          <p:cNvPr id="2" name="ZoneTexte 1">
            <a:extLst>
              <a:ext uri="{FF2B5EF4-FFF2-40B4-BE49-F238E27FC236}">
                <a16:creationId xmlns:a16="http://schemas.microsoft.com/office/drawing/2014/main" id="{60D7F0DC-3ADF-A41B-E5F7-1EB1F6CDC6C7}"/>
              </a:ext>
            </a:extLst>
          </p:cNvPr>
          <p:cNvSpPr txBox="1"/>
          <p:nvPr/>
        </p:nvSpPr>
        <p:spPr>
          <a:xfrm>
            <a:off x="8850086" y="3633107"/>
            <a:ext cx="1828800" cy="923330"/>
          </a:xfrm>
          <a:prstGeom prst="rect">
            <a:avLst/>
          </a:prstGeom>
          <a:noFill/>
        </p:spPr>
        <p:txBody>
          <a:bodyPr wrap="square" rtlCol="0">
            <a:spAutoFit/>
          </a:bodyPr>
          <a:lstStyle/>
          <a:p>
            <a:r>
              <a:rPr lang="fr-FR" dirty="0">
                <a:solidFill>
                  <a:srgbClr val="FF0000"/>
                </a:solidFill>
              </a:rPr>
              <a:t>Liste des présents et excusés à ajouter</a:t>
            </a:r>
          </a:p>
        </p:txBody>
      </p:sp>
    </p:spTree>
    <p:extLst>
      <p:ext uri="{BB962C8B-B14F-4D97-AF65-F5344CB8AC3E}">
        <p14:creationId xmlns:p14="http://schemas.microsoft.com/office/powerpoint/2010/main" val="223238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B2314A21-B05B-4BDD-A0B8-7F1F37D9CAEE}"/>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endParaRPr lang="fr-FR" sz="2800" dirty="0">
              <a:solidFill>
                <a:schemeClr val="bg1"/>
              </a:solidFill>
            </a:endParaRPr>
          </a:p>
          <a:p>
            <a:pPr algn="ctr"/>
            <a:r>
              <a:rPr lang="fr-FR" sz="2800" b="1" u="sng" cap="small" dirty="0">
                <a:solidFill>
                  <a:schemeClr val="bg1"/>
                </a:solidFill>
              </a:rPr>
              <a:t>Calendrier concours ED VAAME 2024</a:t>
            </a:r>
            <a:endParaRPr lang="fr-FR" sz="2800" u="sng" cap="small" dirty="0">
              <a:solidFill>
                <a:schemeClr val="bg1"/>
              </a:solidFill>
            </a:endParaRPr>
          </a:p>
        </p:txBody>
      </p:sp>
      <p:sp>
        <p:nvSpPr>
          <p:cNvPr id="2" name="ZoneTexte 1">
            <a:extLst>
              <a:ext uri="{FF2B5EF4-FFF2-40B4-BE49-F238E27FC236}">
                <a16:creationId xmlns:a16="http://schemas.microsoft.com/office/drawing/2014/main" id="{EFA1F11F-16FF-3070-AFF3-ECCB052B3194}"/>
              </a:ext>
            </a:extLst>
          </p:cNvPr>
          <p:cNvSpPr txBox="1"/>
          <p:nvPr/>
        </p:nvSpPr>
        <p:spPr>
          <a:xfrm>
            <a:off x="689420" y="1752191"/>
            <a:ext cx="10584322" cy="4704237"/>
          </a:xfrm>
          <a:prstGeom prst="rect">
            <a:avLst/>
          </a:prstGeom>
          <a:noFill/>
          <a:ln>
            <a:solidFill>
              <a:schemeClr val="tx1"/>
            </a:solidFill>
          </a:ln>
        </p:spPr>
        <p:txBody>
          <a:bodyPr wrap="square">
            <a:spAutoFit/>
          </a:bodyPr>
          <a:lstStyle/>
          <a:p>
            <a:pPr marL="342900" lvl="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19 février au 22 mars </a:t>
            </a:r>
            <a:r>
              <a:rPr lang="fr-FR" sz="1600" dirty="0">
                <a:effectLst/>
                <a:latin typeface="Calibri" panose="020F0502020204030204" pitchFamily="34" charset="0"/>
                <a:ea typeface="Calibri" panose="020F0502020204030204" pitchFamily="34" charset="0"/>
                <a:cs typeface="Times New Roman" panose="02020603050405020304" pitchFamily="18" charset="0"/>
              </a:rPr>
              <a:t>: Dépôt des projets de thèse inscrits au concours sur la </a:t>
            </a:r>
            <a:r>
              <a:rPr lang="fr-FR" sz="1600" u="sng" dirty="0">
                <a:effectLst/>
                <a:latin typeface="Calibri" panose="020F0502020204030204" pitchFamily="34" charset="0"/>
                <a:ea typeface="Calibri" panose="020F0502020204030204" pitchFamily="34" charset="0"/>
                <a:cs typeface="Times New Roman" panose="02020603050405020304" pitchFamily="18" charset="0"/>
              </a:rPr>
              <a:t>plateforme « Thèse en Bretagne Loire »</a:t>
            </a: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29 mars</a:t>
            </a:r>
            <a:r>
              <a:rPr lang="fr-F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 mise en ligne des projets de thèse après validation administrative par l’ED VAAME et sous réserve des arbitrages des établissements</a:t>
            </a:r>
          </a:p>
          <a:p>
            <a:pPr marL="342900" lvl="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29 mars au 17 mai </a:t>
            </a:r>
            <a:r>
              <a:rPr lang="fr-FR" sz="1600" dirty="0">
                <a:effectLst/>
                <a:latin typeface="Calibri" panose="020F0502020204030204" pitchFamily="34" charset="0"/>
                <a:ea typeface="Calibri" panose="020F0502020204030204" pitchFamily="34" charset="0"/>
                <a:cs typeface="Times New Roman" panose="02020603050405020304" pitchFamily="18" charset="0"/>
              </a:rPr>
              <a:t>: Réception des candidatures sur la </a:t>
            </a:r>
            <a:r>
              <a:rPr lang="fr-FR" sz="1600" u="sng" dirty="0">
                <a:effectLst/>
                <a:latin typeface="Calibri" panose="020F0502020204030204" pitchFamily="34" charset="0"/>
                <a:ea typeface="Calibri" panose="020F0502020204030204" pitchFamily="34" charset="0"/>
                <a:cs typeface="Times New Roman" panose="02020603050405020304" pitchFamily="18" charset="0"/>
              </a:rPr>
              <a:t>plateforme « Thèse en Bretagne Loire ». </a:t>
            </a: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24 mai </a:t>
            </a:r>
            <a:r>
              <a:rPr lang="fr-FR" sz="1600" dirty="0">
                <a:effectLst/>
                <a:latin typeface="Calibri" panose="020F0502020204030204" pitchFamily="34" charset="0"/>
                <a:ea typeface="Calibri" panose="020F0502020204030204" pitchFamily="34" charset="0"/>
                <a:cs typeface="Times New Roman" panose="02020603050405020304" pitchFamily="18" charset="0"/>
              </a:rPr>
              <a:t>: Envoi de la liste des candidats à chaque porteur de projet de thèse pour sélection de 2 candidats uniquement aux auditions du concours. </a:t>
            </a:r>
            <a:r>
              <a:rPr lang="fr-FR" sz="1600" i="1" dirty="0">
                <a:effectLst/>
                <a:latin typeface="Calibri" panose="020F0502020204030204" pitchFamily="34" charset="0"/>
                <a:ea typeface="Calibri" panose="020F0502020204030204" pitchFamily="34" charset="0"/>
                <a:cs typeface="Times New Roman" panose="02020603050405020304" pitchFamily="18" charset="0"/>
              </a:rPr>
              <a:t>S’ils sont admissibles, ils devront obligatoirement être auditionnés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 juin 12h </a:t>
            </a:r>
            <a:r>
              <a:rPr lang="fr-FR" sz="1600" dirty="0">
                <a:effectLst/>
                <a:latin typeface="Calibri" panose="020F0502020204030204" pitchFamily="34" charset="0"/>
                <a:ea typeface="Calibri" panose="020F0502020204030204" pitchFamily="34" charset="0"/>
                <a:cs typeface="Times New Roman" panose="02020603050405020304" pitchFamily="18" charset="0"/>
              </a:rPr>
              <a:t>: le porteur informe l’ED des 2 candidats sélectionnés et transmet le fichier de notes d’admissibilité de tous les candidats à son projet de thèse.</a:t>
            </a:r>
          </a:p>
          <a:p>
            <a:pPr marL="342900" lvl="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 juin</a:t>
            </a:r>
            <a:r>
              <a:rPr lang="fr-F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 envoi des convocations aux candidats admis avec une réponse attendue pour le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10 juin à 12h</a:t>
            </a:r>
            <a:r>
              <a:rPr lang="fr-FR" sz="16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 &amp; 11 juin</a:t>
            </a:r>
            <a:r>
              <a:rPr lang="fr-FR" sz="1600" dirty="0">
                <a:effectLst/>
                <a:latin typeface="Calibri" panose="020F0502020204030204" pitchFamily="34" charset="0"/>
                <a:ea typeface="Calibri" panose="020F0502020204030204" pitchFamily="34" charset="0"/>
                <a:cs typeface="Times New Roman" panose="02020603050405020304" pitchFamily="18" charset="0"/>
              </a:rPr>
              <a:t> : envoi des dossiers aux rapporteurs du jury et élaboration du planning des auditions.</a:t>
            </a:r>
          </a:p>
          <a:p>
            <a:pPr marL="342900" lvl="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17 &amp; 18 </a:t>
            </a:r>
            <a:r>
              <a:rPr lang="fr-F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j</a:t>
            </a: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uin</a:t>
            </a:r>
            <a:r>
              <a:rPr lang="fr-F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 Epreuve orale du concours, délibération des jurys et validation des classements définitifs.</a:t>
            </a:r>
          </a:p>
          <a:p>
            <a:pPr marL="34290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21 juin </a:t>
            </a:r>
            <a:r>
              <a:rPr lang="fr-FR" sz="1600" dirty="0">
                <a:effectLst/>
                <a:latin typeface="Calibri" panose="020F0502020204030204" pitchFamily="34" charset="0"/>
                <a:ea typeface="Calibri" panose="020F0502020204030204" pitchFamily="34" charset="0"/>
                <a:cs typeface="Times New Roman" panose="02020603050405020304" pitchFamily="18" charset="0"/>
              </a:rPr>
              <a:t>: Réunion du conseil de l’ED VAAME pour validation des résultats . Transmission du PV aux établissements pour validation et signature.</a:t>
            </a:r>
            <a:r>
              <a:rPr lang="fr-FR" sz="1600" dirty="0">
                <a:highlight>
                  <a:srgbClr val="FED966"/>
                </a:highligh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Au plus tard le 2</a:t>
            </a:r>
            <a:r>
              <a:rPr lang="fr-F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5</a:t>
            </a:r>
            <a:r>
              <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juin</a:t>
            </a:r>
            <a:r>
              <a:rPr lang="fr-FR" sz="1600" dirty="0">
                <a:effectLst/>
                <a:latin typeface="Calibri" panose="020F0502020204030204" pitchFamily="34" charset="0"/>
                <a:ea typeface="Calibri" panose="020F0502020204030204" pitchFamily="34" charset="0"/>
                <a:cs typeface="Times New Roman" panose="02020603050405020304" pitchFamily="18" charset="0"/>
              </a:rPr>
              <a:t> : mails aux candidats</a:t>
            </a:r>
            <a:r>
              <a:rPr lang="fr-FR" sz="1600" dirty="0">
                <a:latin typeface="Calibri" panose="020F0502020204030204" pitchFamily="34" charset="0"/>
                <a:ea typeface="Calibri" panose="020F0502020204030204" pitchFamily="34" charset="0"/>
                <a:cs typeface="Times New Roman" panose="02020603050405020304" pitchFamily="18" charset="0"/>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llipse 2">
            <a:extLst>
              <a:ext uri="{FF2B5EF4-FFF2-40B4-BE49-F238E27FC236}">
                <a16:creationId xmlns:a16="http://schemas.microsoft.com/office/drawing/2014/main" id="{A0867EA0-125A-A3A3-7CC9-12830EBE7A08}"/>
              </a:ext>
            </a:extLst>
          </p:cNvPr>
          <p:cNvSpPr/>
          <p:nvPr/>
        </p:nvSpPr>
        <p:spPr>
          <a:xfrm>
            <a:off x="9179320" y="428079"/>
            <a:ext cx="2621542" cy="1000961"/>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Adopté à l’unanimité</a:t>
            </a:r>
          </a:p>
          <a:p>
            <a:pPr algn="ctr"/>
            <a:r>
              <a:rPr lang="fr-FR" dirty="0"/>
              <a:t>Conseil ED 8 </a:t>
            </a:r>
            <a:r>
              <a:rPr lang="fr-FR" dirty="0" err="1"/>
              <a:t>dec</a:t>
            </a:r>
            <a:r>
              <a:rPr lang="fr-FR" dirty="0"/>
              <a:t> 2023</a:t>
            </a:r>
          </a:p>
        </p:txBody>
      </p:sp>
      <p:sp>
        <p:nvSpPr>
          <p:cNvPr id="7" name="ZoneTexte 6"/>
          <p:cNvSpPr txBox="1"/>
          <p:nvPr/>
        </p:nvSpPr>
        <p:spPr>
          <a:xfrm>
            <a:off x="689420" y="1314696"/>
            <a:ext cx="8086762" cy="369332"/>
          </a:xfrm>
          <a:prstGeom prst="rect">
            <a:avLst/>
          </a:prstGeom>
          <a:noFill/>
        </p:spPr>
        <p:txBody>
          <a:bodyPr wrap="square" rtlCol="0">
            <a:spAutoFit/>
          </a:bodyPr>
          <a:lstStyle/>
          <a:p>
            <a:r>
              <a:rPr lang="fr-FR" b="1" dirty="0"/>
              <a:t>Ce calendrier sera mis en ligne sur le site </a:t>
            </a:r>
            <a:r>
              <a:rPr lang="fr-FR" b="1" dirty="0" err="1"/>
              <a:t>wab</a:t>
            </a:r>
            <a:r>
              <a:rPr lang="fr-FR" b="1" dirty="0"/>
              <a:t> ED VAAME début février 2024</a:t>
            </a:r>
          </a:p>
        </p:txBody>
      </p:sp>
    </p:spTree>
    <p:extLst>
      <p:ext uri="{BB962C8B-B14F-4D97-AF65-F5344CB8AC3E}">
        <p14:creationId xmlns:p14="http://schemas.microsoft.com/office/powerpoint/2010/main" val="3836934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0440"/>
            <a:ext cx="12204000" cy="954107"/>
            <a:chOff x="0" y="-10440"/>
            <a:chExt cx="12204000" cy="954107"/>
          </a:xfrm>
        </p:grpSpPr>
        <p:sp>
          <p:nvSpPr>
            <p:cNvPr id="3" name="ZoneTexte 2">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Vie des commissions</a:t>
              </a:r>
            </a:p>
          </p:txBody>
        </p:sp>
        <p:pic>
          <p:nvPicPr>
            <p:cNvPr id="4"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4615391" y="1184631"/>
            <a:ext cx="2561920" cy="461665"/>
          </a:xfrm>
          <a:prstGeom prst="rect">
            <a:avLst/>
          </a:prstGeom>
        </p:spPr>
        <p:txBody>
          <a:bodyPr wrap="none">
            <a:spAutoFit/>
          </a:bodyPr>
          <a:lstStyle/>
          <a:p>
            <a:r>
              <a:rPr lang="fr-FR" sz="2400" b="1" dirty="0"/>
              <a:t>Commission Thèse</a:t>
            </a:r>
            <a:endParaRPr lang="fr-FR" sz="2400" dirty="0"/>
          </a:p>
        </p:txBody>
      </p:sp>
      <p:sp>
        <p:nvSpPr>
          <p:cNvPr id="6" name="ZoneTexte 5"/>
          <p:cNvSpPr txBox="1"/>
          <p:nvPr/>
        </p:nvSpPr>
        <p:spPr>
          <a:xfrm>
            <a:off x="479860" y="3999088"/>
            <a:ext cx="10832981" cy="646331"/>
          </a:xfrm>
          <a:prstGeom prst="rect">
            <a:avLst/>
          </a:prstGeom>
          <a:solidFill>
            <a:schemeClr val="accent4"/>
          </a:solidFill>
        </p:spPr>
        <p:txBody>
          <a:bodyPr wrap="square" rtlCol="0">
            <a:spAutoFit/>
          </a:bodyPr>
          <a:lstStyle/>
          <a:p>
            <a:pPr marL="285750" indent="-285750">
              <a:buFont typeface="Wingdings" panose="05000000000000000000" pitchFamily="2" charset="2"/>
              <a:buChar char="Ø"/>
            </a:pPr>
            <a:r>
              <a:rPr lang="fr-FR" b="1" dirty="0"/>
              <a:t>Point sur l’avancée de la rédaction des documents d’information et  de positionnement des HDR représentant l’ED lors des entretiens de recrutement.</a:t>
            </a:r>
          </a:p>
        </p:txBody>
      </p:sp>
      <p:sp>
        <p:nvSpPr>
          <p:cNvPr id="7" name="Rectangle 6"/>
          <p:cNvSpPr/>
          <p:nvPr/>
        </p:nvSpPr>
        <p:spPr>
          <a:xfrm>
            <a:off x="569575" y="1814399"/>
            <a:ext cx="10913718" cy="1754326"/>
          </a:xfrm>
          <a:prstGeom prst="rect">
            <a:avLst/>
          </a:prstGeom>
          <a:ln>
            <a:solidFill>
              <a:schemeClr val="tx1"/>
            </a:solidFill>
          </a:ln>
        </p:spPr>
        <p:txBody>
          <a:bodyPr wrap="square">
            <a:spAutoFit/>
          </a:bodyPr>
          <a:lstStyle/>
          <a:p>
            <a:r>
              <a:rPr lang="fr-FR" dirty="0"/>
              <a:t>Rappel: </a:t>
            </a:r>
            <a:r>
              <a:rPr lang="fr-FR" b="1" dirty="0"/>
              <a:t>Vote du conseil du 8 décembre 2023 sur modification RI</a:t>
            </a:r>
            <a:r>
              <a:rPr lang="fr-FR" dirty="0"/>
              <a:t>:</a:t>
            </a:r>
          </a:p>
          <a:p>
            <a:r>
              <a:rPr lang="fr-FR" dirty="0"/>
              <a:t>« Les entretiens de recrutement sont organisés par l’unité de recherche d’accueil (cf. par la direction de thèse), éventuellement en visioconférence, en présence d’au moins </a:t>
            </a:r>
            <a:r>
              <a:rPr lang="fr-FR" dirty="0" err="1"/>
              <a:t>un·e</a:t>
            </a:r>
            <a:r>
              <a:rPr lang="fr-FR" dirty="0"/>
              <a:t> </a:t>
            </a:r>
            <a:r>
              <a:rPr lang="fr-FR" dirty="0" err="1"/>
              <a:t>représentant·e</a:t>
            </a:r>
            <a:r>
              <a:rPr lang="fr-FR" dirty="0"/>
              <a:t> de l'École Doctorale</a:t>
            </a:r>
            <a:r>
              <a:rPr lang="fr-FR" b="1" dirty="0">
                <a:solidFill>
                  <a:srgbClr val="7030A0"/>
                </a:solidFill>
              </a:rPr>
              <a:t>. Cette personne, </a:t>
            </a:r>
            <a:r>
              <a:rPr lang="fr-FR" b="1" dirty="0" err="1">
                <a:solidFill>
                  <a:srgbClr val="7030A0"/>
                </a:solidFill>
              </a:rPr>
              <a:t>désigné·e</a:t>
            </a:r>
            <a:r>
              <a:rPr lang="fr-FR" b="1" dirty="0">
                <a:solidFill>
                  <a:srgbClr val="7030A0"/>
                </a:solidFill>
              </a:rPr>
              <a:t> par la direction de l’ED parmi les membres HDR rattachés à l’ED, appartient à une autre unité de recherche et ne fait pas partie de l’encadrement de la thèse. Elle sera </a:t>
            </a:r>
            <a:r>
              <a:rPr lang="fr-FR" dirty="0"/>
              <a:t>garant du respect des bonnes pratiques de recrutement et de l’équité entre les </a:t>
            </a:r>
            <a:r>
              <a:rPr lang="fr-FR" dirty="0" err="1"/>
              <a:t>candidat·es</a:t>
            </a:r>
            <a:r>
              <a:rPr lang="fr-FR" dirty="0"/>
              <a:t>. »</a:t>
            </a:r>
          </a:p>
        </p:txBody>
      </p:sp>
      <p:sp>
        <p:nvSpPr>
          <p:cNvPr id="8" name="ZoneTexte 7">
            <a:extLst>
              <a:ext uri="{FF2B5EF4-FFF2-40B4-BE49-F238E27FC236}">
                <a16:creationId xmlns:a16="http://schemas.microsoft.com/office/drawing/2014/main" id="{0128FAB5-E3F1-5A5F-AE98-4B91B8C5C626}"/>
              </a:ext>
            </a:extLst>
          </p:cNvPr>
          <p:cNvSpPr txBox="1"/>
          <p:nvPr/>
        </p:nvSpPr>
        <p:spPr>
          <a:xfrm>
            <a:off x="483251" y="3575599"/>
            <a:ext cx="10870549" cy="369332"/>
          </a:xfrm>
          <a:prstGeom prst="rect">
            <a:avLst/>
          </a:prstGeom>
          <a:noFill/>
        </p:spPr>
        <p:txBody>
          <a:bodyPr wrap="square" rtlCol="0">
            <a:spAutoFit/>
          </a:bodyPr>
          <a:lstStyle/>
          <a:p>
            <a:r>
              <a:rPr lang="fr-FR" b="1" i="1" dirty="0"/>
              <a:t>Un guide sur ces bonnes pratiques et sur l’équité entre candidats sera adressé au représentant désigné de l’ED .</a:t>
            </a:r>
          </a:p>
        </p:txBody>
      </p:sp>
      <p:sp>
        <p:nvSpPr>
          <p:cNvPr id="9" name="Espace réservé du numéro de diapositive 8"/>
          <p:cNvSpPr>
            <a:spLocks noGrp="1"/>
          </p:cNvSpPr>
          <p:nvPr>
            <p:ph type="sldNum" sz="quarter" idx="12"/>
          </p:nvPr>
        </p:nvSpPr>
        <p:spPr/>
        <p:txBody>
          <a:bodyPr/>
          <a:lstStyle/>
          <a:p>
            <a:fld id="{DE694F0E-0676-4180-A2DD-6106C68C040A}" type="slidenum">
              <a:rPr lang="fr-FR" smtClean="0"/>
              <a:t>11</a:t>
            </a:fld>
            <a:endParaRPr lang="fr-FR"/>
          </a:p>
        </p:txBody>
      </p:sp>
      <p:sp>
        <p:nvSpPr>
          <p:cNvPr id="10" name="ZoneTexte 9"/>
          <p:cNvSpPr txBox="1"/>
          <p:nvPr/>
        </p:nvSpPr>
        <p:spPr>
          <a:xfrm>
            <a:off x="609944" y="1469647"/>
            <a:ext cx="2415020" cy="369332"/>
          </a:xfrm>
          <a:prstGeom prst="rect">
            <a:avLst/>
          </a:prstGeom>
          <a:noFill/>
        </p:spPr>
        <p:txBody>
          <a:bodyPr wrap="none" rtlCol="0">
            <a:spAutoFit/>
          </a:bodyPr>
          <a:lstStyle/>
          <a:p>
            <a:r>
              <a:rPr lang="fr-FR" b="1" dirty="0"/>
              <a:t>Concours sur entretien:</a:t>
            </a:r>
          </a:p>
        </p:txBody>
      </p:sp>
      <p:sp>
        <p:nvSpPr>
          <p:cNvPr id="11" name="ZoneTexte 10">
            <a:extLst>
              <a:ext uri="{FF2B5EF4-FFF2-40B4-BE49-F238E27FC236}">
                <a16:creationId xmlns:a16="http://schemas.microsoft.com/office/drawing/2014/main" id="{2A3556ED-BC69-4633-98A3-539314FE28DF}"/>
              </a:ext>
            </a:extLst>
          </p:cNvPr>
          <p:cNvSpPr txBox="1"/>
          <p:nvPr/>
        </p:nvSpPr>
        <p:spPr>
          <a:xfrm>
            <a:off x="515108" y="4763584"/>
            <a:ext cx="11022652" cy="1477328"/>
          </a:xfrm>
          <a:prstGeom prst="rect">
            <a:avLst/>
          </a:prstGeom>
          <a:noFill/>
        </p:spPr>
        <p:txBody>
          <a:bodyPr wrap="square" rtlCol="0">
            <a:spAutoFit/>
          </a:bodyPr>
          <a:lstStyle/>
          <a:p>
            <a:r>
              <a:rPr lang="fr-FR" dirty="0">
                <a:solidFill>
                  <a:srgbClr val="FF0000"/>
                </a:solidFill>
              </a:rPr>
              <a:t>José Gentilhomme, Présidente commission Thèse: Un document destiné aux HDR sollicités pour représenter l’ED VAAME lors des entretiens de recrutement au fil de l’eau est en cours de rédaction. Définition de son rôle avant, pendant et après les entretiens. Une nouvelle fiche « retour sur entretien » est créée qui sera adressée par le représentant HDR à la direction ED. Une liste de questions à poser par l’HDR déjà établie par Estelle Bonin sera jointe aux documents. Tous ces documents seront discutés et validés en Bureau de l’ED du 27 février 2024.</a:t>
            </a:r>
          </a:p>
        </p:txBody>
      </p:sp>
    </p:spTree>
    <p:extLst>
      <p:ext uri="{BB962C8B-B14F-4D97-AF65-F5344CB8AC3E}">
        <p14:creationId xmlns:p14="http://schemas.microsoft.com/office/powerpoint/2010/main" val="301950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874BF88-79FE-854B-2D49-5F181A3B3580}"/>
              </a:ext>
            </a:extLst>
          </p:cNvPr>
          <p:cNvSpPr>
            <a:spLocks noGrp="1"/>
          </p:cNvSpPr>
          <p:nvPr>
            <p:ph type="sldNum" sz="quarter" idx="12"/>
          </p:nvPr>
        </p:nvSpPr>
        <p:spPr/>
        <p:txBody>
          <a:bodyPr/>
          <a:lstStyle/>
          <a:p>
            <a:fld id="{DE694F0E-0676-4180-A2DD-6106C68C040A}" type="slidenum">
              <a:rPr lang="fr-FR" smtClean="0"/>
              <a:t>12</a:t>
            </a:fld>
            <a:endParaRPr lang="fr-FR"/>
          </a:p>
        </p:txBody>
      </p:sp>
      <p:sp>
        <p:nvSpPr>
          <p:cNvPr id="3" name="ZoneTexte 2">
            <a:extLst>
              <a:ext uri="{FF2B5EF4-FFF2-40B4-BE49-F238E27FC236}">
                <a16:creationId xmlns:a16="http://schemas.microsoft.com/office/drawing/2014/main" id="{42FD61AA-E151-39F0-5AE8-2CDDADDB251F}"/>
              </a:ext>
            </a:extLst>
          </p:cNvPr>
          <p:cNvSpPr txBox="1"/>
          <p:nvPr/>
        </p:nvSpPr>
        <p:spPr>
          <a:xfrm>
            <a:off x="746941" y="299130"/>
            <a:ext cx="8235460" cy="923330"/>
          </a:xfrm>
          <a:prstGeom prst="rect">
            <a:avLst/>
          </a:prstGeom>
          <a:noFill/>
        </p:spPr>
        <p:txBody>
          <a:bodyPr wrap="none" rtlCol="0">
            <a:spAutoFit/>
          </a:bodyPr>
          <a:lstStyle/>
          <a:p>
            <a:r>
              <a:rPr lang="fr-FR" dirty="0"/>
              <a:t>Une discussion sur la note d’admissibilité a été engagée lors de ce conseil.</a:t>
            </a:r>
          </a:p>
          <a:p>
            <a:r>
              <a:rPr lang="fr-FR" dirty="0"/>
              <a:t>Rappel: la note d’admissibilité permet d’évaluer l’éligibilité des candidats à une thèse. </a:t>
            </a:r>
          </a:p>
          <a:p>
            <a:r>
              <a:rPr lang="fr-FR" dirty="0"/>
              <a:t>Elle est calculée selon le </a:t>
            </a:r>
            <a:r>
              <a:rPr lang="fr-FR" dirty="0" err="1"/>
              <a:t>barême</a:t>
            </a:r>
            <a:r>
              <a:rPr lang="fr-FR" dirty="0"/>
              <a:t> ci-dessous par les porteurs du projet de thèse:</a:t>
            </a:r>
          </a:p>
        </p:txBody>
      </p:sp>
      <p:pic>
        <p:nvPicPr>
          <p:cNvPr id="4" name="Image 3">
            <a:extLst>
              <a:ext uri="{FF2B5EF4-FFF2-40B4-BE49-F238E27FC236}">
                <a16:creationId xmlns:a16="http://schemas.microsoft.com/office/drawing/2014/main" id="{2534262F-FAD6-D6FE-85B2-36C55632A320}"/>
              </a:ext>
            </a:extLst>
          </p:cNvPr>
          <p:cNvPicPr>
            <a:picLocks noChangeAspect="1"/>
          </p:cNvPicPr>
          <p:nvPr/>
        </p:nvPicPr>
        <p:blipFill>
          <a:blip r:embed="rId2"/>
          <a:stretch>
            <a:fillRect/>
          </a:stretch>
        </p:blipFill>
        <p:spPr>
          <a:xfrm>
            <a:off x="746940" y="1425438"/>
            <a:ext cx="10606859" cy="2585128"/>
          </a:xfrm>
          <a:prstGeom prst="rect">
            <a:avLst/>
          </a:prstGeom>
        </p:spPr>
      </p:pic>
      <p:sp>
        <p:nvSpPr>
          <p:cNvPr id="5" name="ZoneTexte 4">
            <a:extLst>
              <a:ext uri="{FF2B5EF4-FFF2-40B4-BE49-F238E27FC236}">
                <a16:creationId xmlns:a16="http://schemas.microsoft.com/office/drawing/2014/main" id="{A243E3E4-3129-5AE5-CADC-17D1021825FA}"/>
              </a:ext>
            </a:extLst>
          </p:cNvPr>
          <p:cNvSpPr txBox="1"/>
          <p:nvPr/>
        </p:nvSpPr>
        <p:spPr>
          <a:xfrm>
            <a:off x="608148" y="4348579"/>
            <a:ext cx="11342400" cy="646331"/>
          </a:xfrm>
          <a:prstGeom prst="rect">
            <a:avLst/>
          </a:prstGeom>
          <a:noFill/>
        </p:spPr>
        <p:txBody>
          <a:bodyPr wrap="none" rtlCol="0">
            <a:spAutoFit/>
          </a:bodyPr>
          <a:lstStyle/>
          <a:p>
            <a:r>
              <a:rPr lang="fr-FR" dirty="0"/>
              <a:t>Tout candidat à une thèse dont la note est supérieure à 5/10 est admissible et sa candidature doit être prise en compte</a:t>
            </a:r>
          </a:p>
          <a:p>
            <a:r>
              <a:rPr lang="fr-FR" dirty="0"/>
              <a:t>par les porteurs du projet de thèse pour la </a:t>
            </a:r>
            <a:r>
              <a:rPr lang="fr-FR" b="1" dirty="0"/>
              <a:t>présélection</a:t>
            </a:r>
            <a:r>
              <a:rPr lang="fr-FR" dirty="0"/>
              <a:t> des candidats qui seront auditionnés.</a:t>
            </a:r>
          </a:p>
        </p:txBody>
      </p:sp>
      <p:sp>
        <p:nvSpPr>
          <p:cNvPr id="7" name="ZoneTexte 6">
            <a:extLst>
              <a:ext uri="{FF2B5EF4-FFF2-40B4-BE49-F238E27FC236}">
                <a16:creationId xmlns:a16="http://schemas.microsoft.com/office/drawing/2014/main" id="{5F8EEF88-1CC5-CBD2-C72F-84C9A5A97A4F}"/>
              </a:ext>
            </a:extLst>
          </p:cNvPr>
          <p:cNvSpPr txBox="1"/>
          <p:nvPr/>
        </p:nvSpPr>
        <p:spPr>
          <a:xfrm>
            <a:off x="608148" y="5048840"/>
            <a:ext cx="10446296" cy="923330"/>
          </a:xfrm>
          <a:prstGeom prst="rect">
            <a:avLst/>
          </a:prstGeom>
          <a:noFill/>
        </p:spPr>
        <p:txBody>
          <a:bodyPr wrap="square">
            <a:spAutoFit/>
          </a:bodyPr>
          <a:lstStyle/>
          <a:p>
            <a:r>
              <a:rPr lang="fr-FR" sz="1800"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Lors du Conseil, il a été décidé que la note d'admissibilité ne serait plus </a:t>
            </a:r>
            <a:r>
              <a:rPr lang="fr-FR"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prise en compte</a:t>
            </a:r>
            <a:r>
              <a:rPr lang="fr-FR" sz="1800"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dans la note délivrée à l’issue des auditions du concours ou de l’entretien de recrutement. Seule la note d’audition sera désormais prise en compte pour le classement final des candidats.</a:t>
            </a:r>
            <a:endParaRPr lang="fr-FR" dirty="0">
              <a:solidFill>
                <a:srgbClr val="FF0000"/>
              </a:solidFill>
            </a:endParaRPr>
          </a:p>
        </p:txBody>
      </p:sp>
    </p:spTree>
    <p:extLst>
      <p:ext uri="{BB962C8B-B14F-4D97-AF65-F5344CB8AC3E}">
        <p14:creationId xmlns:p14="http://schemas.microsoft.com/office/powerpoint/2010/main" val="2550509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17CA74-E58E-C94B-B5F4-B61E5E94FE38}"/>
              </a:ext>
            </a:extLst>
          </p:cNvPr>
          <p:cNvSpPr>
            <a:spLocks noGrp="1"/>
          </p:cNvSpPr>
          <p:nvPr>
            <p:ph type="sldNum" sz="quarter" idx="12"/>
          </p:nvPr>
        </p:nvSpPr>
        <p:spPr/>
        <p:txBody>
          <a:bodyPr/>
          <a:lstStyle/>
          <a:p>
            <a:fld id="{DE694F0E-0676-4180-A2DD-6106C68C040A}" type="slidenum">
              <a:rPr lang="fr-FR" smtClean="0"/>
              <a:t>13</a:t>
            </a:fld>
            <a:endParaRPr lang="fr-FR"/>
          </a:p>
        </p:txBody>
      </p:sp>
      <p:sp>
        <p:nvSpPr>
          <p:cNvPr id="3" name="ZoneTexte 2">
            <a:extLst>
              <a:ext uri="{FF2B5EF4-FFF2-40B4-BE49-F238E27FC236}">
                <a16:creationId xmlns:a16="http://schemas.microsoft.com/office/drawing/2014/main" id="{FF644D1C-BAF6-1656-41F0-E5CD24A4F1BE}"/>
              </a:ext>
            </a:extLst>
          </p:cNvPr>
          <p:cNvSpPr txBox="1"/>
          <p:nvPr/>
        </p:nvSpPr>
        <p:spPr>
          <a:xfrm>
            <a:off x="437399" y="794052"/>
            <a:ext cx="10916401" cy="2031325"/>
          </a:xfrm>
          <a:prstGeom prst="rect">
            <a:avLst/>
          </a:prstGeom>
          <a:noFill/>
        </p:spPr>
        <p:txBody>
          <a:bodyPr wrap="square" rtlCol="0">
            <a:spAutoFit/>
          </a:bodyPr>
          <a:lstStyle/>
          <a:p>
            <a:r>
              <a:rPr lang="fr-FR" dirty="0">
                <a:solidFill>
                  <a:srgbClr val="FF0000"/>
                </a:solidFill>
              </a:rPr>
              <a:t>Une discussion s’est engagée sur la difficulté de faire valider rapidement les Comptes-rendus de séances du Conseil et ainsi de pouvoir afficher les décisions prises. En effet actuellement seules les 3 réunions obligatoires du Conseil sont mises en place dans l’ED VAAME (Début et fin d’année (bilans), et milieu d’année (résultats concours).</a:t>
            </a:r>
          </a:p>
          <a:p>
            <a:endParaRPr lang="fr-FR" dirty="0">
              <a:solidFill>
                <a:srgbClr val="FF0000"/>
              </a:solidFill>
            </a:endParaRPr>
          </a:p>
          <a:p>
            <a:r>
              <a:rPr lang="fr-FR" dirty="0">
                <a:solidFill>
                  <a:srgbClr val="FF0000"/>
                </a:solidFill>
              </a:rPr>
              <a:t>Pour ne pas multiplier les réunions du Conseil, il a été proposé de faire valider les comptes-rendus par voie de messagerie. En donnant, un délai raisonnable pour une réponse et des remarques (15 jours par exemple), l’absence de réponse vaudra consentement.</a:t>
            </a:r>
          </a:p>
        </p:txBody>
      </p:sp>
    </p:spTree>
    <p:extLst>
      <p:ext uri="{BB962C8B-B14F-4D97-AF65-F5344CB8AC3E}">
        <p14:creationId xmlns:p14="http://schemas.microsoft.com/office/powerpoint/2010/main" val="208281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VAE Doctorat</a:t>
            </a:r>
            <a:endParaRPr lang="fr-FR" sz="2800" dirty="0">
              <a:solidFill>
                <a:schemeClr val="bg1"/>
              </a:solidFill>
            </a:endParaRPr>
          </a:p>
        </p:txBody>
      </p:sp>
      <p:pic>
        <p:nvPicPr>
          <p:cNvPr id="3"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stretch>
            <a:fillRect/>
          </a:stretch>
        </p:blipFill>
        <p:spPr>
          <a:xfrm>
            <a:off x="289518" y="2556246"/>
            <a:ext cx="4349998" cy="3240987"/>
          </a:xfrm>
          <a:prstGeom prst="rect">
            <a:avLst/>
          </a:prstGeom>
        </p:spPr>
      </p:pic>
      <p:sp>
        <p:nvSpPr>
          <p:cNvPr id="6" name="Rectangle 5"/>
          <p:cNvSpPr/>
          <p:nvPr/>
        </p:nvSpPr>
        <p:spPr>
          <a:xfrm>
            <a:off x="511832" y="5869592"/>
            <a:ext cx="3549626" cy="1015663"/>
          </a:xfrm>
          <a:prstGeom prst="rect">
            <a:avLst/>
          </a:prstGeom>
          <a:noFill/>
        </p:spPr>
        <p:txBody>
          <a:bodyPr wrap="none">
            <a:spAutoFit/>
          </a:bodyPr>
          <a:lstStyle/>
          <a:p>
            <a:r>
              <a:rPr lang="fr-FR" sz="1400" dirty="0"/>
              <a:t>Autorisation d’inscription en VAE à NU: </a:t>
            </a:r>
          </a:p>
          <a:p>
            <a:r>
              <a:rPr lang="fr-FR" sz="1400" b="1" dirty="0"/>
              <a:t>Avis du Conseil de l’ED </a:t>
            </a:r>
            <a:r>
              <a:rPr lang="fr-FR" b="1" dirty="0">
                <a:solidFill>
                  <a:srgbClr val="000000"/>
                </a:solidFill>
                <a:ea typeface="Times New Roman" panose="02020603050405020304" pitchFamily="18" charset="0"/>
              </a:rPr>
              <a:t>=&gt; VOTE</a:t>
            </a:r>
            <a:endParaRPr lang="fr-FR" b="1" dirty="0"/>
          </a:p>
          <a:p>
            <a:r>
              <a:rPr lang="fr-FR" sz="1400" dirty="0"/>
              <a:t>puis</a:t>
            </a:r>
          </a:p>
          <a:p>
            <a:r>
              <a:rPr lang="fr-FR" sz="1400" b="1" dirty="0"/>
              <a:t>désignation d’un référent HDR par le conseil: </a:t>
            </a:r>
          </a:p>
        </p:txBody>
      </p:sp>
      <p:pic>
        <p:nvPicPr>
          <p:cNvPr id="7" name="Image 6"/>
          <p:cNvPicPr>
            <a:picLocks noChangeAspect="1"/>
          </p:cNvPicPr>
          <p:nvPr/>
        </p:nvPicPr>
        <p:blipFill>
          <a:blip r:embed="rId4"/>
          <a:stretch>
            <a:fillRect/>
          </a:stretch>
        </p:blipFill>
        <p:spPr>
          <a:xfrm>
            <a:off x="5670857" y="2318741"/>
            <a:ext cx="6521143" cy="4539259"/>
          </a:xfrm>
          <a:prstGeom prst="rect">
            <a:avLst/>
          </a:prstGeom>
        </p:spPr>
      </p:pic>
      <p:sp>
        <p:nvSpPr>
          <p:cNvPr id="8" name="ZoneTexte 7"/>
          <p:cNvSpPr txBox="1"/>
          <p:nvPr/>
        </p:nvSpPr>
        <p:spPr>
          <a:xfrm>
            <a:off x="324784" y="2212289"/>
            <a:ext cx="2194383" cy="307777"/>
          </a:xfrm>
          <a:prstGeom prst="rect">
            <a:avLst/>
          </a:prstGeom>
          <a:noFill/>
        </p:spPr>
        <p:txBody>
          <a:bodyPr wrap="none" rtlCol="0">
            <a:spAutoFit/>
          </a:bodyPr>
          <a:lstStyle/>
          <a:p>
            <a:r>
              <a:rPr lang="fr-FR" sz="1400" dirty="0"/>
              <a:t>Rappel de la procédure NU:</a:t>
            </a:r>
          </a:p>
        </p:txBody>
      </p:sp>
      <p:sp>
        <p:nvSpPr>
          <p:cNvPr id="9" name="Flèche droite 8"/>
          <p:cNvSpPr/>
          <p:nvPr/>
        </p:nvSpPr>
        <p:spPr>
          <a:xfrm>
            <a:off x="4753326" y="3583002"/>
            <a:ext cx="654585" cy="30129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10"/>
          <p:cNvSpPr>
            <a:spLocks noGrp="1"/>
          </p:cNvSpPr>
          <p:nvPr>
            <p:ph type="sldNum" sz="quarter" idx="12"/>
          </p:nvPr>
        </p:nvSpPr>
        <p:spPr>
          <a:xfrm>
            <a:off x="9067458" y="6498021"/>
            <a:ext cx="2743200" cy="365125"/>
          </a:xfrm>
        </p:spPr>
        <p:txBody>
          <a:bodyPr/>
          <a:lstStyle/>
          <a:p>
            <a:fld id="{DE694F0E-0676-4180-A2DD-6106C68C040A}" type="slidenum">
              <a:rPr lang="fr-FR" smtClean="0"/>
              <a:t>14</a:t>
            </a:fld>
            <a:endParaRPr lang="fr-FR" dirty="0"/>
          </a:p>
        </p:txBody>
      </p:sp>
      <p:sp>
        <p:nvSpPr>
          <p:cNvPr id="12" name="Rectangle 11"/>
          <p:cNvSpPr/>
          <p:nvPr/>
        </p:nvSpPr>
        <p:spPr>
          <a:xfrm>
            <a:off x="654585" y="1016026"/>
            <a:ext cx="11082684" cy="1176219"/>
          </a:xfrm>
          <a:prstGeom prst="rect">
            <a:avLst/>
          </a:prstGeom>
        </p:spPr>
        <p:txBody>
          <a:bodyPr wrap="square">
            <a:spAutoFit/>
          </a:bodyPr>
          <a:lstStyle/>
          <a:p>
            <a:pPr>
              <a:lnSpc>
                <a:spcPct val="115000"/>
              </a:lnSpc>
              <a:spcAft>
                <a:spcPts val="1000"/>
              </a:spcAft>
            </a:pPr>
            <a:r>
              <a:rPr lang="fr-FR" b="1" dirty="0">
                <a:latin typeface="Calibri" panose="020F0502020204030204" pitchFamily="34" charset="0"/>
                <a:ea typeface="Calibri" panose="020F0502020204030204" pitchFamily="34" charset="0"/>
                <a:cs typeface="Times New Roman" panose="02020603050405020304" pitchFamily="18" charset="0"/>
              </a:rPr>
              <a:t>La Validation des Acquis de l'Expérience ou VAE est définie par la loi du 19 janvier 2002 et le décret du 24 avril 2002   relatif à la VAE dans l'enseignement supérieur. La VAE est ouverte au doctorat.</a:t>
            </a:r>
          </a:p>
          <a:p>
            <a:pPr>
              <a:lnSpc>
                <a:spcPct val="115000"/>
              </a:lnSpc>
              <a:spcAft>
                <a:spcPts val="1000"/>
              </a:spcAft>
            </a:pPr>
            <a:r>
              <a:rPr lang="fr-FR" i="1" dirty="0">
                <a:latin typeface="Calibri" panose="020F0502020204030204" pitchFamily="34" charset="0"/>
                <a:ea typeface="Calibri" panose="020F0502020204030204" pitchFamily="34" charset="0"/>
                <a:cs typeface="Times New Roman" panose="02020603050405020304" pitchFamily="18" charset="0"/>
              </a:rPr>
              <a:t>Une demande d’inscription à Nantes Université</a:t>
            </a:r>
            <a:r>
              <a:rPr lang="fr-FR" dirty="0">
                <a:latin typeface="Calibri" panose="020F0502020204030204" pitchFamily="34" charset="0"/>
                <a:ea typeface="Calibri" panose="020F0502020204030204" pitchFamily="34" charset="0"/>
                <a:cs typeface="Times New Roman" panose="02020603050405020304" pitchFamily="18" charset="0"/>
              </a:rPr>
              <a:t>:</a:t>
            </a:r>
          </a:p>
        </p:txBody>
      </p:sp>
      <p:sp>
        <p:nvSpPr>
          <p:cNvPr id="13" name="Rectangle 12"/>
          <p:cNvSpPr/>
          <p:nvPr/>
        </p:nvSpPr>
        <p:spPr>
          <a:xfrm>
            <a:off x="3908401" y="6515923"/>
            <a:ext cx="976614" cy="369332"/>
          </a:xfrm>
          <a:prstGeom prst="rect">
            <a:avLst/>
          </a:prstGeom>
        </p:spPr>
        <p:txBody>
          <a:bodyPr wrap="none">
            <a:spAutoFit/>
          </a:bodyPr>
          <a:lstStyle/>
          <a:p>
            <a:r>
              <a:rPr lang="fr-FR" b="1" dirty="0">
                <a:solidFill>
                  <a:srgbClr val="000000"/>
                </a:solidFill>
                <a:ea typeface="Times New Roman" panose="02020603050405020304" pitchFamily="18" charset="0"/>
              </a:rPr>
              <a:t>=&gt; VOTE</a:t>
            </a:r>
            <a:endParaRPr lang="fr-FR" dirty="0"/>
          </a:p>
        </p:txBody>
      </p:sp>
      <p:cxnSp>
        <p:nvCxnSpPr>
          <p:cNvPr id="15" name="Connecteur droit 14"/>
          <p:cNvCxnSpPr/>
          <p:nvPr/>
        </p:nvCxnSpPr>
        <p:spPr>
          <a:xfrm flipV="1">
            <a:off x="2076041" y="3818503"/>
            <a:ext cx="1689644" cy="784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Flèche droite 17"/>
          <p:cNvSpPr/>
          <p:nvPr/>
        </p:nvSpPr>
        <p:spPr>
          <a:xfrm>
            <a:off x="0" y="1837556"/>
            <a:ext cx="654585" cy="30129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687286" y="1921143"/>
            <a:ext cx="4975657" cy="369332"/>
          </a:xfrm>
          <a:prstGeom prst="rect">
            <a:avLst/>
          </a:prstGeom>
          <a:solidFill>
            <a:schemeClr val="accent4"/>
          </a:solidFill>
        </p:spPr>
        <p:txBody>
          <a:bodyPr wrap="none" rtlCol="0">
            <a:spAutoFit/>
          </a:bodyPr>
          <a:lstStyle/>
          <a:p>
            <a:r>
              <a:rPr lang="fr-FR" dirty="0"/>
              <a:t>Avis de l’ED pour autorisation d’inscription à la VAE</a:t>
            </a:r>
          </a:p>
        </p:txBody>
      </p:sp>
    </p:spTree>
    <p:extLst>
      <p:ext uri="{BB962C8B-B14F-4D97-AF65-F5344CB8AC3E}">
        <p14:creationId xmlns:p14="http://schemas.microsoft.com/office/powerpoint/2010/main" val="425004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VAE Doctorat</a:t>
            </a:r>
            <a:endParaRPr lang="fr-FR" sz="2800" dirty="0">
              <a:solidFill>
                <a:schemeClr val="bg1"/>
              </a:solidFill>
            </a:endParaRPr>
          </a:p>
        </p:txBody>
      </p:sp>
      <p:pic>
        <p:nvPicPr>
          <p:cNvPr id="3"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numéro de diapositive 10"/>
          <p:cNvSpPr>
            <a:spLocks noGrp="1"/>
          </p:cNvSpPr>
          <p:nvPr>
            <p:ph type="sldNum" sz="quarter" idx="12"/>
          </p:nvPr>
        </p:nvSpPr>
        <p:spPr>
          <a:xfrm>
            <a:off x="9067458" y="6498021"/>
            <a:ext cx="2743200" cy="365125"/>
          </a:xfrm>
        </p:spPr>
        <p:txBody>
          <a:bodyPr/>
          <a:lstStyle/>
          <a:p>
            <a:fld id="{DE694F0E-0676-4180-A2DD-6106C68C040A}" type="slidenum">
              <a:rPr lang="fr-FR" smtClean="0"/>
              <a:t>15</a:t>
            </a:fld>
            <a:endParaRPr lang="fr-FR" dirty="0"/>
          </a:p>
        </p:txBody>
      </p:sp>
      <p:sp>
        <p:nvSpPr>
          <p:cNvPr id="7" name="Titre 1"/>
          <p:cNvSpPr txBox="1">
            <a:spLocks/>
          </p:cNvSpPr>
          <p:nvPr/>
        </p:nvSpPr>
        <p:spPr>
          <a:xfrm>
            <a:off x="758167" y="1338838"/>
            <a:ext cx="10461311" cy="690110"/>
          </a:xfrm>
          <a:prstGeom prst="rect">
            <a:avLst/>
          </a:prstGeom>
          <a:solidFill>
            <a:schemeClr val="accent4"/>
          </a:soli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1200" dirty="0"/>
              <a:t>Attendus d’une candidature</a:t>
            </a:r>
          </a:p>
          <a:p>
            <a:pPr algn="ctr"/>
            <a:r>
              <a:rPr lang="fr-FR" sz="11200" dirty="0"/>
              <a:t> à la VAE Doctorat</a:t>
            </a:r>
            <a:br>
              <a:rPr lang="fr-FR" sz="14400" dirty="0"/>
            </a:br>
            <a:endParaRPr lang="fr-FR" sz="14400" dirty="0"/>
          </a:p>
          <a:p>
            <a:pPr algn="ctr"/>
            <a:endParaRPr lang="fr-FR" sz="4000" dirty="0"/>
          </a:p>
          <a:p>
            <a:pPr algn="ctr"/>
            <a:endParaRPr lang="fr-FR" sz="4000" dirty="0"/>
          </a:p>
          <a:p>
            <a:pPr algn="ctr"/>
            <a:endParaRPr lang="fr-FR" sz="4000" dirty="0"/>
          </a:p>
          <a:p>
            <a:pPr algn="ctr"/>
            <a:endParaRPr lang="fr-FR" sz="4000" dirty="0"/>
          </a:p>
        </p:txBody>
      </p:sp>
      <p:sp>
        <p:nvSpPr>
          <p:cNvPr id="8" name="ZoneTexte 7"/>
          <p:cNvSpPr txBox="1"/>
          <p:nvPr/>
        </p:nvSpPr>
        <p:spPr>
          <a:xfrm>
            <a:off x="724717" y="2222218"/>
            <a:ext cx="10877867" cy="3970318"/>
          </a:xfrm>
          <a:prstGeom prst="rect">
            <a:avLst/>
          </a:prstGeom>
          <a:noFill/>
          <a:ln>
            <a:solidFill>
              <a:schemeClr val="tx1"/>
            </a:solidFill>
          </a:ln>
        </p:spPr>
        <p:txBody>
          <a:bodyPr wrap="square" rtlCol="0">
            <a:spAutoFit/>
          </a:bodyPr>
          <a:lstStyle/>
          <a:p>
            <a:pPr lvl="0"/>
            <a:r>
              <a:rPr lang="fr-FR" sz="1400" dirty="0"/>
              <a:t>Rédaction d’un mémoire qui doit </a:t>
            </a:r>
            <a:r>
              <a:rPr lang="fr-FR" sz="1400" b="1" dirty="0"/>
              <a:t>rendre compte:</a:t>
            </a:r>
          </a:p>
          <a:p>
            <a:pPr lvl="0"/>
            <a:r>
              <a:rPr lang="fr-FR" sz="1400" b="1" dirty="0"/>
              <a:t>- d’une activité riche et cohérente de chercheur</a:t>
            </a:r>
          </a:p>
          <a:p>
            <a:pPr lvl="0"/>
            <a:r>
              <a:rPr lang="fr-FR" sz="1400" dirty="0"/>
              <a:t>- d’une rigueur de la démarche intellectuelle, de l’approche scientifique</a:t>
            </a:r>
          </a:p>
          <a:p>
            <a:pPr lvl="0"/>
            <a:r>
              <a:rPr lang="fr-FR" sz="1400" dirty="0"/>
              <a:t>-de la qualité des travaux produits</a:t>
            </a:r>
          </a:p>
          <a:p>
            <a:pPr lvl="0"/>
            <a:r>
              <a:rPr lang="fr-FR" sz="1400" dirty="0"/>
              <a:t>- de la capacité de gestion de projet de recherche (méthodologie et outils)</a:t>
            </a:r>
          </a:p>
          <a:p>
            <a:pPr lvl="0"/>
            <a:r>
              <a:rPr lang="fr-FR" sz="1400" dirty="0"/>
              <a:t>- de la capacité à présenter un travail scientifique</a:t>
            </a:r>
          </a:p>
          <a:p>
            <a:pPr lvl="0"/>
            <a:r>
              <a:rPr lang="fr-FR" sz="1400" dirty="0"/>
              <a:t>- De proposer des perspectives scientifiques à un projet</a:t>
            </a:r>
          </a:p>
          <a:p>
            <a:endParaRPr lang="fr-FR" sz="1400" b="1" dirty="0">
              <a:solidFill>
                <a:srgbClr val="585857"/>
              </a:solidFill>
              <a:latin typeface="ua_poppins_texteregular"/>
            </a:endParaRPr>
          </a:p>
          <a:p>
            <a:r>
              <a:rPr lang="fr-FR" sz="1400" b="1" dirty="0" err="1">
                <a:solidFill>
                  <a:srgbClr val="585857"/>
                </a:solidFill>
                <a:latin typeface="ua_poppins_texteregular"/>
              </a:rPr>
              <a:t>Le.a</a:t>
            </a:r>
            <a:r>
              <a:rPr lang="fr-FR" sz="1400" b="1" dirty="0">
                <a:solidFill>
                  <a:srgbClr val="585857"/>
                </a:solidFill>
                <a:latin typeface="ua_poppins_texteregular"/>
              </a:rPr>
              <a:t> </a:t>
            </a:r>
            <a:r>
              <a:rPr lang="fr-FR" sz="1400" b="1" dirty="0" err="1">
                <a:solidFill>
                  <a:srgbClr val="585857"/>
                </a:solidFill>
                <a:latin typeface="ua_poppins_texteregular"/>
              </a:rPr>
              <a:t>postulant.e</a:t>
            </a:r>
            <a:r>
              <a:rPr lang="fr-FR" sz="1400" b="1" dirty="0">
                <a:solidFill>
                  <a:srgbClr val="585857"/>
                </a:solidFill>
                <a:latin typeface="ua_poppins_texteregular"/>
              </a:rPr>
              <a:t> est accompagné par un référent-HDR:</a:t>
            </a:r>
          </a:p>
          <a:p>
            <a:endParaRPr lang="fr-FR" sz="1400" b="1" dirty="0">
              <a:solidFill>
                <a:srgbClr val="585857"/>
              </a:solidFill>
              <a:latin typeface="ua_poppins_texteregular"/>
            </a:endParaRPr>
          </a:p>
          <a:p>
            <a:r>
              <a:rPr lang="fr-FR" sz="1200" b="1" dirty="0">
                <a:solidFill>
                  <a:srgbClr val="585857"/>
                </a:solidFill>
                <a:latin typeface="ua_poppins_texteregular"/>
              </a:rPr>
              <a:t>Rôle du référent-HDR </a:t>
            </a:r>
            <a:r>
              <a:rPr lang="fr-FR" sz="1200" dirty="0"/>
              <a:t>: </a:t>
            </a:r>
          </a:p>
          <a:p>
            <a:r>
              <a:rPr lang="fr-FR" sz="1400" dirty="0"/>
              <a:t>Le référent-HDR </a:t>
            </a:r>
            <a:r>
              <a:rPr lang="fr-FR" sz="1400" b="1" dirty="0"/>
              <a:t>accompagne</a:t>
            </a:r>
            <a:r>
              <a:rPr lang="fr-FR" sz="1400" dirty="0"/>
              <a:t> le candidat dans la rédaction de la </a:t>
            </a:r>
            <a:r>
              <a:rPr lang="fr-FR" sz="1400" b="1" dirty="0"/>
              <a:t>partie scientifique du dossier VAE</a:t>
            </a:r>
            <a:r>
              <a:rPr lang="fr-FR" sz="1400" dirty="0"/>
              <a:t>: </a:t>
            </a:r>
          </a:p>
          <a:p>
            <a:pPr marL="285750" indent="-285750">
              <a:buFontTx/>
              <a:buChar char="-"/>
            </a:pPr>
            <a:r>
              <a:rPr lang="fr-FR" sz="1400" dirty="0"/>
              <a:t>Analyse du travail et des méthodes d’une ou plusieurs recherches réalisées, </a:t>
            </a:r>
          </a:p>
          <a:p>
            <a:pPr marL="285750" indent="-285750">
              <a:buFontTx/>
              <a:buChar char="-"/>
            </a:pPr>
            <a:r>
              <a:rPr lang="fr-FR" sz="1400" dirty="0"/>
              <a:t>Argumentation sur les résultats scientifiques. </a:t>
            </a:r>
          </a:p>
          <a:p>
            <a:pPr marL="285750" indent="-285750">
              <a:buFontTx/>
              <a:buChar char="-"/>
            </a:pPr>
            <a:r>
              <a:rPr lang="fr-FR" sz="1400" dirty="0"/>
              <a:t>Guidera pour sélectionner les éléments les plus pertinents de la production scientifique et technique à présenter. </a:t>
            </a:r>
          </a:p>
          <a:p>
            <a:r>
              <a:rPr lang="fr-FR" sz="1400" dirty="0"/>
              <a:t>(NB: La liste exhaustive des publications, participation à la rédaction d’ouvrages, brevets, communications, rapports scientifiques et techniques  devra être fournie) </a:t>
            </a:r>
          </a:p>
          <a:p>
            <a:endParaRPr lang="fr-FR" sz="1400" dirty="0"/>
          </a:p>
        </p:txBody>
      </p:sp>
    </p:spTree>
    <p:extLst>
      <p:ext uri="{BB962C8B-B14F-4D97-AF65-F5344CB8AC3E}">
        <p14:creationId xmlns:p14="http://schemas.microsoft.com/office/powerpoint/2010/main" val="129484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VAE Doctorat</a:t>
            </a:r>
            <a:endParaRPr lang="fr-FR" sz="2800" dirty="0">
              <a:solidFill>
                <a:schemeClr val="bg1"/>
              </a:solidFill>
            </a:endParaRPr>
          </a:p>
        </p:txBody>
      </p:sp>
      <p:pic>
        <p:nvPicPr>
          <p:cNvPr id="3"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numéro de diapositive 10"/>
          <p:cNvSpPr>
            <a:spLocks noGrp="1"/>
          </p:cNvSpPr>
          <p:nvPr>
            <p:ph type="sldNum" sz="quarter" idx="12"/>
          </p:nvPr>
        </p:nvSpPr>
        <p:spPr>
          <a:xfrm>
            <a:off x="9067458" y="6498021"/>
            <a:ext cx="2743200" cy="365125"/>
          </a:xfrm>
        </p:spPr>
        <p:txBody>
          <a:bodyPr/>
          <a:lstStyle/>
          <a:p>
            <a:fld id="{DE694F0E-0676-4180-A2DD-6106C68C040A}" type="slidenum">
              <a:rPr lang="fr-FR" smtClean="0"/>
              <a:t>16</a:t>
            </a:fld>
            <a:endParaRPr lang="fr-FR" dirty="0"/>
          </a:p>
        </p:txBody>
      </p:sp>
      <p:sp>
        <p:nvSpPr>
          <p:cNvPr id="7" name="Titre 1"/>
          <p:cNvSpPr txBox="1">
            <a:spLocks/>
          </p:cNvSpPr>
          <p:nvPr/>
        </p:nvSpPr>
        <p:spPr>
          <a:xfrm>
            <a:off x="908203" y="2288558"/>
            <a:ext cx="10461311" cy="1113952"/>
          </a:xfrm>
          <a:prstGeom prst="rect">
            <a:avLst/>
          </a:prstGeom>
          <a:solidFill>
            <a:schemeClr val="accent4"/>
          </a:soli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2000" dirty="0"/>
              <a:t>Dossier de candidature à l’inscription à la VAE doctorat</a:t>
            </a:r>
          </a:p>
          <a:p>
            <a:pPr algn="ctr"/>
            <a:r>
              <a:rPr lang="fr-FR" sz="12000" b="1" dirty="0"/>
              <a:t>de Mme </a:t>
            </a:r>
            <a:r>
              <a:rPr lang="fr-FR" sz="12000" b="1" dirty="0" err="1"/>
              <a:t>Manoëlla</a:t>
            </a:r>
            <a:r>
              <a:rPr lang="fr-FR" sz="12000" b="1" dirty="0"/>
              <a:t> </a:t>
            </a:r>
            <a:r>
              <a:rPr lang="fr-FR" sz="12000" b="1" dirty="0" err="1"/>
              <a:t>Sibat</a:t>
            </a:r>
            <a:r>
              <a:rPr lang="fr-FR" sz="12000" b="1" dirty="0"/>
              <a:t> Dubois</a:t>
            </a:r>
          </a:p>
          <a:p>
            <a:pPr algn="ctr"/>
            <a:r>
              <a:rPr lang="fr-FR" sz="12000" b="1" dirty="0"/>
              <a:t> </a:t>
            </a:r>
            <a:r>
              <a:rPr lang="fr-FR" sz="9600" b="1" dirty="0"/>
              <a:t>(IR, IFREMER, UR PHYTOX)</a:t>
            </a:r>
          </a:p>
          <a:p>
            <a:pPr algn="ctr"/>
            <a:br>
              <a:rPr lang="fr-FR" sz="4000" dirty="0"/>
            </a:br>
            <a:endParaRPr lang="fr-FR" sz="4000" dirty="0"/>
          </a:p>
          <a:p>
            <a:pPr algn="ctr"/>
            <a:endParaRPr lang="fr-FR" sz="4000" dirty="0"/>
          </a:p>
          <a:p>
            <a:pPr algn="ctr"/>
            <a:endParaRPr lang="fr-FR" sz="4000" dirty="0"/>
          </a:p>
          <a:p>
            <a:pPr algn="ctr"/>
            <a:endParaRPr lang="fr-FR" sz="4000" dirty="0"/>
          </a:p>
          <a:p>
            <a:pPr algn="ctr"/>
            <a:endParaRPr lang="fr-FR" sz="4000" dirty="0"/>
          </a:p>
          <a:p>
            <a:pPr algn="ctr"/>
            <a:endParaRPr lang="fr-FR" sz="4000" dirty="0"/>
          </a:p>
          <a:p>
            <a:pPr algn="ctr"/>
            <a:endParaRPr lang="fr-FR" sz="4000" dirty="0"/>
          </a:p>
          <a:p>
            <a:pPr algn="ctr"/>
            <a:r>
              <a:rPr lang="fr-FR" sz="11200" dirty="0"/>
              <a:t>Evaluation et présentation du dossier par C. </a:t>
            </a:r>
            <a:r>
              <a:rPr lang="fr-FR" sz="11200" dirty="0" err="1"/>
              <a:t>Fourichon</a:t>
            </a:r>
            <a:r>
              <a:rPr lang="fr-FR" sz="11200" dirty="0"/>
              <a:t> et L. Beaudet</a:t>
            </a:r>
          </a:p>
          <a:p>
            <a:pPr algn="ctr"/>
            <a:r>
              <a:rPr lang="fr-FR" sz="9600" dirty="0"/>
              <a:t>(</a:t>
            </a:r>
            <a:r>
              <a:rPr lang="fr-FR" sz="9600" dirty="0" err="1"/>
              <a:t>Dir</a:t>
            </a:r>
            <a:r>
              <a:rPr lang="fr-FR" sz="9600" dirty="0"/>
              <a:t>. </a:t>
            </a:r>
            <a:r>
              <a:rPr lang="fr-FR" sz="9600" dirty="0" err="1"/>
              <a:t>Adj</a:t>
            </a:r>
            <a:r>
              <a:rPr lang="fr-FR" sz="9600" dirty="0"/>
              <a:t> ED VAAME)</a:t>
            </a:r>
          </a:p>
        </p:txBody>
      </p:sp>
    </p:spTree>
    <p:extLst>
      <p:ext uri="{BB962C8B-B14F-4D97-AF65-F5344CB8AC3E}">
        <p14:creationId xmlns:p14="http://schemas.microsoft.com/office/powerpoint/2010/main" val="211352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7650" y="1411577"/>
            <a:ext cx="11647918" cy="4948016"/>
          </a:xfrm>
        </p:spPr>
        <p:txBody>
          <a:bodyPr>
            <a:noAutofit/>
          </a:bodyPr>
          <a:lstStyle/>
          <a:p>
            <a:r>
              <a:rPr lang="fr-FR" sz="2800" b="1" dirty="0"/>
              <a:t>Candidate : </a:t>
            </a:r>
            <a:r>
              <a:rPr lang="fr-FR" sz="2800" b="1" dirty="0" err="1"/>
              <a:t>Manoella</a:t>
            </a:r>
            <a:r>
              <a:rPr lang="fr-FR" sz="2800" b="1" dirty="0"/>
              <a:t> SIBAT</a:t>
            </a:r>
          </a:p>
          <a:p>
            <a:pPr marL="179388" indent="-179388" algn="l">
              <a:buFont typeface="Arial" panose="020B0604020202020204" pitchFamily="34" charset="0"/>
              <a:buChar char="•"/>
            </a:pPr>
            <a:r>
              <a:rPr lang="fr-FR" dirty="0"/>
              <a:t>Parcours</a:t>
            </a:r>
          </a:p>
          <a:p>
            <a:pPr marL="800100" lvl="1" indent="-342900" algn="l">
              <a:buFont typeface="Calibri" panose="020F0502020204030204" pitchFamily="34" charset="0"/>
              <a:buChar char="‒"/>
            </a:pPr>
            <a:r>
              <a:rPr lang="fr-FR" dirty="0"/>
              <a:t>Ingénieur en chimie analytique à l’IFREMER depuis 2013 (Ingénieur IIA depuis 2021)</a:t>
            </a:r>
          </a:p>
          <a:p>
            <a:pPr marL="800100" lvl="1" indent="-342900" algn="l">
              <a:buFont typeface="Calibri" panose="020F0502020204030204" pitchFamily="34" charset="0"/>
              <a:buChar char="‒"/>
            </a:pPr>
            <a:r>
              <a:rPr lang="fr-FR" dirty="0"/>
              <a:t>Technicienne en chimie analytique de 2005 à 2013 à l’IFREMER</a:t>
            </a:r>
          </a:p>
          <a:p>
            <a:pPr marL="800100" lvl="1" indent="-342900" algn="l">
              <a:buFont typeface="Calibri" panose="020F0502020204030204" pitchFamily="34" charset="0"/>
              <a:buChar char="‒"/>
            </a:pPr>
            <a:r>
              <a:rPr lang="fr-FR" dirty="0"/>
              <a:t>Master de Chimie (Université Rennes 1) en 2012 (VAE) – Méthodes spectroscopiques d’analyse</a:t>
            </a:r>
          </a:p>
          <a:p>
            <a:pPr marL="179388" indent="-179388" algn="l">
              <a:buFont typeface="Arial" panose="020B0604020202020204" pitchFamily="34" charset="0"/>
              <a:buChar char="•"/>
            </a:pPr>
            <a:r>
              <a:rPr lang="fr-FR" dirty="0"/>
              <a:t>Activités</a:t>
            </a:r>
          </a:p>
          <a:p>
            <a:pPr marL="800100" lvl="1" indent="-342900" algn="l">
              <a:buFont typeface="Calibri" panose="020F0502020204030204" pitchFamily="34" charset="0"/>
              <a:buChar char="‒"/>
            </a:pPr>
            <a:r>
              <a:rPr lang="fr-FR" dirty="0"/>
              <a:t>Développement et caractérisation de méthodes d’analyses chimiques</a:t>
            </a:r>
          </a:p>
          <a:p>
            <a:pPr marL="800100" lvl="1" indent="-342900" algn="l">
              <a:buFont typeface="Calibri" panose="020F0502020204030204" pitchFamily="34" charset="0"/>
              <a:buChar char="‒"/>
            </a:pPr>
            <a:r>
              <a:rPr lang="fr-FR" dirty="0"/>
              <a:t>Participation à la production de données (collecte d’échantillons sur le terrain, recherche de métabolites bioactifs algaux, avec des méthodes avancées en chimie analytique)</a:t>
            </a:r>
          </a:p>
          <a:p>
            <a:pPr marL="800100" lvl="1" indent="-342900" algn="l">
              <a:buFont typeface="Calibri" panose="020F0502020204030204" pitchFamily="34" charset="0"/>
              <a:buChar char="‒"/>
            </a:pPr>
            <a:r>
              <a:rPr lang="fr-FR" dirty="0"/>
              <a:t>Gestion et analyse des données</a:t>
            </a:r>
          </a:p>
          <a:p>
            <a:pPr marL="800100" lvl="1" indent="-342900" algn="l">
              <a:buFont typeface="Calibri" panose="020F0502020204030204" pitchFamily="34" charset="0"/>
              <a:buChar char="‒"/>
            </a:pPr>
            <a:r>
              <a:rPr lang="fr-FR" dirty="0"/>
              <a:t>Valorisation des résultats : publication, présentation en congrès scientifique</a:t>
            </a:r>
          </a:p>
          <a:p>
            <a:pPr marL="800100" lvl="1" indent="-342900" algn="l">
              <a:buFont typeface="Calibri" panose="020F0502020204030204" pitchFamily="34" charset="0"/>
              <a:buChar char="‒"/>
            </a:pPr>
            <a:r>
              <a:rPr lang="fr-FR" dirty="0"/>
              <a:t>Veille bibliographique « pour alimenter une base de données interne »</a:t>
            </a:r>
          </a:p>
          <a:p>
            <a:pPr marL="800100" lvl="1" indent="-342900" algn="l">
              <a:buFont typeface="Calibri" panose="020F0502020204030204" pitchFamily="34" charset="0"/>
              <a:buChar char="‒"/>
            </a:pPr>
            <a:r>
              <a:rPr lang="fr-FR" dirty="0"/>
              <a:t>Portage et coordination de 2 projets financés par IFREMER</a:t>
            </a:r>
          </a:p>
          <a:p>
            <a:pPr marL="800100" lvl="1" indent="-342900" algn="l">
              <a:buFont typeface="Calibri" panose="020F0502020204030204" pitchFamily="34" charset="0"/>
              <a:buChar char="‒"/>
            </a:pPr>
            <a:endParaRPr lang="fr-FR" dirty="0"/>
          </a:p>
          <a:p>
            <a:pPr marL="800100" lvl="1" indent="-342900" algn="l">
              <a:buFont typeface="Calibri" panose="020F0502020204030204" pitchFamily="34" charset="0"/>
              <a:buChar char="‒"/>
            </a:pPr>
            <a:endParaRPr lang="fr-FR" dirty="0"/>
          </a:p>
        </p:txBody>
      </p:sp>
      <p:sp>
        <p:nvSpPr>
          <p:cNvPr id="5" name="ZoneTexte 4"/>
          <p:cNvSpPr txBox="1"/>
          <p:nvPr/>
        </p:nvSpPr>
        <p:spPr>
          <a:xfrm>
            <a:off x="620065" y="463087"/>
            <a:ext cx="6673494" cy="584775"/>
          </a:xfrm>
          <a:prstGeom prst="rect">
            <a:avLst/>
          </a:prstGeom>
          <a:solidFill>
            <a:schemeClr val="accent4"/>
          </a:solidFill>
        </p:spPr>
        <p:txBody>
          <a:bodyPr wrap="none" rtlCol="0">
            <a:spAutoFit/>
          </a:bodyPr>
          <a:lstStyle/>
          <a:p>
            <a:r>
              <a:rPr lang="fr-FR" sz="3200" dirty="0"/>
              <a:t>Synthèse des 2 rapports indépendants:</a:t>
            </a:r>
          </a:p>
        </p:txBody>
      </p:sp>
    </p:spTree>
    <p:extLst>
      <p:ext uri="{BB962C8B-B14F-4D97-AF65-F5344CB8AC3E}">
        <p14:creationId xmlns:p14="http://schemas.microsoft.com/office/powerpoint/2010/main" val="268748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14195"/>
          </a:xfrm>
          <a:solidFill>
            <a:schemeClr val="accent4"/>
          </a:solidFill>
        </p:spPr>
        <p:txBody>
          <a:bodyPr/>
          <a:lstStyle/>
          <a:p>
            <a:r>
              <a:rPr lang="fr-FR" dirty="0"/>
              <a:t>Analyse du dossier:</a:t>
            </a:r>
          </a:p>
        </p:txBody>
      </p:sp>
      <p:sp>
        <p:nvSpPr>
          <p:cNvPr id="3" name="Espace réservé du contenu 2"/>
          <p:cNvSpPr>
            <a:spLocks noGrp="1"/>
          </p:cNvSpPr>
          <p:nvPr>
            <p:ph idx="1"/>
          </p:nvPr>
        </p:nvSpPr>
        <p:spPr>
          <a:xfrm>
            <a:off x="222191" y="1401510"/>
            <a:ext cx="11707738" cy="4775453"/>
          </a:xfrm>
        </p:spPr>
        <p:txBody>
          <a:bodyPr>
            <a:noAutofit/>
          </a:bodyPr>
          <a:lstStyle/>
          <a:p>
            <a:r>
              <a:rPr lang="fr-FR" sz="2400" dirty="0"/>
              <a:t>Points forts</a:t>
            </a:r>
          </a:p>
          <a:p>
            <a:pPr lvl="1">
              <a:buFont typeface="Calibri" panose="020F0502020204030204" pitchFamily="34" charset="0"/>
              <a:buChar char="‒"/>
            </a:pPr>
            <a:r>
              <a:rPr lang="fr-FR" sz="2000" dirty="0"/>
              <a:t>Forte implication dans une activité de recherche (contribution à 48 publications) </a:t>
            </a:r>
          </a:p>
          <a:p>
            <a:pPr lvl="1">
              <a:buFont typeface="Calibri" panose="020F0502020204030204" pitchFamily="34" charset="0"/>
              <a:buChar char="‒"/>
            </a:pPr>
            <a:r>
              <a:rPr lang="fr-FR" sz="2000" dirty="0"/>
              <a:t>3 publications en 1</a:t>
            </a:r>
            <a:r>
              <a:rPr lang="fr-FR" sz="2000" baseline="30000" dirty="0"/>
              <a:t>er</a:t>
            </a:r>
            <a:r>
              <a:rPr lang="fr-FR" sz="2000" dirty="0"/>
              <a:t> auteur + 1 en co-1</a:t>
            </a:r>
            <a:r>
              <a:rPr lang="fr-FR" sz="2000" baseline="30000" dirty="0"/>
              <a:t>er</a:t>
            </a:r>
            <a:r>
              <a:rPr lang="fr-FR" sz="2000" dirty="0"/>
              <a:t> auteur, 16 en 2</a:t>
            </a:r>
            <a:r>
              <a:rPr lang="fr-FR" sz="2000" baseline="30000" dirty="0"/>
              <a:t>ème</a:t>
            </a:r>
            <a:r>
              <a:rPr lang="fr-FR" sz="2000" dirty="0"/>
              <a:t> auteur</a:t>
            </a:r>
          </a:p>
          <a:p>
            <a:pPr lvl="1">
              <a:buFont typeface="Calibri" panose="020F0502020204030204" pitchFamily="34" charset="0"/>
              <a:buChar char="‒"/>
            </a:pPr>
            <a:r>
              <a:rPr lang="fr-FR" sz="2000" dirty="0"/>
              <a:t>Expérience de communication orale en congrès international (1)</a:t>
            </a:r>
          </a:p>
          <a:p>
            <a:pPr lvl="1">
              <a:buFont typeface="Calibri" panose="020F0502020204030204" pitchFamily="34" charset="0"/>
              <a:buChar char="‒"/>
            </a:pPr>
            <a:r>
              <a:rPr lang="fr-FR" sz="2000" dirty="0"/>
              <a:t>Portage de 2 projets sur financement IFREMER (2 x 20 k€) et coordination de ces projets</a:t>
            </a:r>
          </a:p>
          <a:p>
            <a:pPr lvl="1">
              <a:buFont typeface="Calibri" panose="020F0502020204030204" pitchFamily="34" charset="0"/>
              <a:buChar char="‒"/>
            </a:pPr>
            <a:r>
              <a:rPr lang="fr-FR" sz="2000" dirty="0"/>
              <a:t>Construction de collaboration avec un laboratoire à Nouméa</a:t>
            </a:r>
          </a:p>
          <a:p>
            <a:pPr lvl="1">
              <a:buFont typeface="Calibri" panose="020F0502020204030204" pitchFamily="34" charset="0"/>
              <a:buChar char="‒"/>
            </a:pPr>
            <a:r>
              <a:rPr lang="fr-FR" sz="2000" dirty="0"/>
              <a:t>Participation à l’encadrement de doctorants (avec plusieurs </a:t>
            </a:r>
            <a:r>
              <a:rPr lang="fr-FR" sz="2000" dirty="0" err="1"/>
              <a:t>co</a:t>
            </a:r>
            <a:r>
              <a:rPr lang="fr-FR" sz="2000" dirty="0"/>
              <a:t>-publications dont en 2</a:t>
            </a:r>
            <a:r>
              <a:rPr lang="fr-FR" sz="2000" baseline="30000" dirty="0"/>
              <a:t>ème</a:t>
            </a:r>
            <a:r>
              <a:rPr lang="fr-FR" sz="2000" dirty="0"/>
              <a:t> auteur)</a:t>
            </a:r>
          </a:p>
          <a:p>
            <a:pPr lvl="1">
              <a:buFont typeface="Calibri" panose="020F0502020204030204" pitchFamily="34" charset="0"/>
              <a:buChar char="‒"/>
            </a:pPr>
            <a:r>
              <a:rPr lang="fr-FR" sz="2000" dirty="0"/>
              <a:t>Trajectoire professionnelle montrant une montée en compétences depuis le recrutement comme technicienne en 2005</a:t>
            </a:r>
          </a:p>
        </p:txBody>
      </p:sp>
    </p:spTree>
    <p:extLst>
      <p:ext uri="{BB962C8B-B14F-4D97-AF65-F5344CB8AC3E}">
        <p14:creationId xmlns:p14="http://schemas.microsoft.com/office/powerpoint/2010/main" val="186901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0317" y="6020790"/>
            <a:ext cx="6812478" cy="368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365125"/>
            <a:ext cx="10515600" cy="814195"/>
          </a:xfrm>
          <a:solidFill>
            <a:schemeClr val="accent4"/>
          </a:solidFill>
        </p:spPr>
        <p:txBody>
          <a:bodyPr/>
          <a:lstStyle/>
          <a:p>
            <a:r>
              <a:rPr lang="fr-FR" dirty="0"/>
              <a:t>Analyse du dossier:</a:t>
            </a:r>
          </a:p>
        </p:txBody>
      </p:sp>
      <p:sp>
        <p:nvSpPr>
          <p:cNvPr id="3" name="Espace réservé du contenu 2"/>
          <p:cNvSpPr>
            <a:spLocks noGrp="1"/>
          </p:cNvSpPr>
          <p:nvPr>
            <p:ph idx="1"/>
          </p:nvPr>
        </p:nvSpPr>
        <p:spPr>
          <a:xfrm>
            <a:off x="222191" y="1401510"/>
            <a:ext cx="11707738" cy="4488651"/>
          </a:xfrm>
        </p:spPr>
        <p:txBody>
          <a:bodyPr>
            <a:noAutofit/>
          </a:bodyPr>
          <a:lstStyle/>
          <a:p>
            <a:r>
              <a:rPr lang="fr-FR" sz="2400" dirty="0"/>
              <a:t>Conseils</a:t>
            </a:r>
          </a:p>
          <a:p>
            <a:pPr lvl="1">
              <a:buFont typeface="Calibri" panose="020F0502020204030204" pitchFamily="34" charset="0"/>
              <a:buChar char="‒"/>
            </a:pPr>
            <a:r>
              <a:rPr lang="fr-FR" sz="2000" dirty="0"/>
              <a:t>Mieux identifier la contribution personnelle de la candidate aux activités de recherche décrites</a:t>
            </a:r>
          </a:p>
          <a:p>
            <a:pPr lvl="1">
              <a:buFont typeface="Calibri" panose="020F0502020204030204" pitchFamily="34" charset="0"/>
              <a:buChar char="‒"/>
            </a:pPr>
            <a:r>
              <a:rPr lang="fr-FR" sz="2000" dirty="0"/>
              <a:t>Distinguer le projet de recherche de la candidate des projets doctoraux et des projets portés par des chercheurs</a:t>
            </a:r>
          </a:p>
          <a:p>
            <a:pPr lvl="1">
              <a:buFont typeface="Calibri" panose="020F0502020204030204" pitchFamily="34" charset="0"/>
              <a:buChar char="‒"/>
            </a:pPr>
            <a:r>
              <a:rPr lang="fr-FR" sz="2000" dirty="0"/>
              <a:t>Préciser les rôles joués dans les publications (selon par exemple les conventions du système </a:t>
            </a:r>
            <a:r>
              <a:rPr lang="fr-FR" sz="2000" dirty="0" err="1"/>
              <a:t>Credit</a:t>
            </a:r>
            <a:r>
              <a:rPr lang="fr-FR" sz="2000" dirty="0"/>
              <a:t> adopté par de nombreux éditeurs scientifiques, </a:t>
            </a:r>
            <a:r>
              <a:rPr lang="fr-FR" sz="2000" u="sng" dirty="0">
                <a:hlinkClick r:id="rId2"/>
              </a:rPr>
              <a:t>https://credit.niso.org/</a:t>
            </a:r>
            <a:r>
              <a:rPr lang="fr-FR" sz="2000" dirty="0"/>
              <a:t> ).</a:t>
            </a:r>
          </a:p>
          <a:p>
            <a:pPr lvl="1">
              <a:buFont typeface="Calibri" panose="020F0502020204030204" pitchFamily="34" charset="0"/>
              <a:buChar char="‒"/>
            </a:pPr>
            <a:r>
              <a:rPr lang="fr-FR" sz="2000" dirty="0"/>
              <a:t>Montrer l’expérience dans la définition d’une problématique, la synthèse de l’état des connaissances, le choix de questions scientifiques et sa justification, la définition d’une stratégie de recherche pour répondre à ces questions (bloc 1)</a:t>
            </a:r>
          </a:p>
          <a:p>
            <a:pPr lvl="1">
              <a:buFont typeface="Calibri" panose="020F0502020204030204" pitchFamily="34" charset="0"/>
              <a:buChar char="‒"/>
            </a:pPr>
            <a:r>
              <a:rPr lang="fr-FR" sz="2000" dirty="0"/>
              <a:t>Préciser les objectifs et résultats de la veille bibliographique (bloc 4)</a:t>
            </a:r>
          </a:p>
          <a:p>
            <a:pPr lvl="1">
              <a:buFont typeface="Calibri" panose="020F0502020204030204" pitchFamily="34" charset="0"/>
              <a:buChar char="‒"/>
            </a:pPr>
            <a:r>
              <a:rPr lang="fr-FR" sz="2000" dirty="0"/>
              <a:t>Préciser les rôles et responsabilités dans les encadrements de stagiaires et de doctorants (bloc 6)</a:t>
            </a:r>
          </a:p>
          <a:p>
            <a:pPr lvl="1">
              <a:buFont typeface="Calibri" panose="020F0502020204030204" pitchFamily="34" charset="0"/>
              <a:buChar char="‒"/>
            </a:pPr>
            <a:r>
              <a:rPr lang="fr-FR" sz="2000" dirty="0"/>
              <a:t>Se former à et montrer l’intégration des principes d’éthique et intégrité scientifique</a:t>
            </a:r>
          </a:p>
          <a:p>
            <a:pPr lvl="1">
              <a:buFont typeface="Calibri" panose="020F0502020204030204" pitchFamily="34" charset="0"/>
              <a:buChar char="‒"/>
            </a:pPr>
            <a:r>
              <a:rPr lang="fr-FR" sz="2000" dirty="0"/>
              <a:t>Se former à et montrer l’intégration des approches de science ouverte</a:t>
            </a:r>
          </a:p>
          <a:p>
            <a:pPr lvl="1">
              <a:buFont typeface="Calibri" panose="020F0502020204030204" pitchFamily="34" charset="0"/>
              <a:buChar char="‒"/>
            </a:pPr>
            <a:endParaRPr lang="fr-FR" sz="2000" dirty="0"/>
          </a:p>
          <a:p>
            <a:pPr marL="0" indent="0">
              <a:buNone/>
            </a:pPr>
            <a:r>
              <a:rPr lang="fr-FR" sz="2400" dirty="0"/>
              <a:t>				Avis du conseil sur autorisation à l’inscription: </a:t>
            </a:r>
            <a:r>
              <a:rPr lang="fr-FR" sz="2400" b="1" dirty="0">
                <a:solidFill>
                  <a:srgbClr val="000000"/>
                </a:solidFill>
                <a:ea typeface="Times New Roman" panose="02020603050405020304" pitchFamily="18" charset="0"/>
              </a:rPr>
              <a:t>=&gt; VOTE </a:t>
            </a:r>
            <a:r>
              <a:rPr lang="fr-FR" sz="2400" b="1" dirty="0">
                <a:solidFill>
                  <a:srgbClr val="FF0000"/>
                </a:solidFill>
                <a:ea typeface="Times New Roman" panose="02020603050405020304" pitchFamily="18" charset="0"/>
              </a:rPr>
              <a:t> 									APPROUVE</a:t>
            </a:r>
            <a:endParaRPr lang="fr-FR" sz="2400" dirty="0">
              <a:solidFill>
                <a:srgbClr val="FF0000"/>
              </a:solidFill>
            </a:endParaRPr>
          </a:p>
          <a:p>
            <a:pPr marL="0" indent="0">
              <a:buNone/>
            </a:pPr>
            <a:endParaRPr lang="fr-FR" sz="2400" dirty="0"/>
          </a:p>
          <a:p>
            <a:endParaRPr lang="fr-FR" sz="2400" dirty="0"/>
          </a:p>
        </p:txBody>
      </p:sp>
    </p:spTree>
    <p:extLst>
      <p:ext uri="{BB962C8B-B14F-4D97-AF65-F5344CB8AC3E}">
        <p14:creationId xmlns:p14="http://schemas.microsoft.com/office/powerpoint/2010/main" val="6153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0" y="-10440"/>
            <a:ext cx="12204000" cy="954107"/>
            <a:chOff x="0" y="-10440"/>
            <a:chExt cx="12204000" cy="954107"/>
          </a:xfrm>
        </p:grpSpPr>
        <p:sp>
          <p:nvSpPr>
            <p:cNvPr id="5" name="ZoneTexte 4">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Bilan des inscriptions en thèse 2023*</a:t>
              </a:r>
              <a:endParaRPr lang="fr-FR" sz="2800" dirty="0">
                <a:solidFill>
                  <a:schemeClr val="bg1"/>
                </a:solidFill>
              </a:endParaRPr>
            </a:p>
          </p:txBody>
        </p:sp>
        <p:pic>
          <p:nvPicPr>
            <p:cNvPr id="6"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Graphique 6"/>
          <p:cNvGraphicFramePr>
            <a:graphicFrameLocks/>
          </p:cNvGraphicFramePr>
          <p:nvPr>
            <p:extLst>
              <p:ext uri="{D42A27DB-BD31-4B8C-83A1-F6EECF244321}">
                <p14:modId xmlns:p14="http://schemas.microsoft.com/office/powerpoint/2010/main" val="3085670159"/>
              </p:ext>
            </p:extLst>
          </p:nvPr>
        </p:nvGraphicFramePr>
        <p:xfrm>
          <a:off x="6261197" y="1949770"/>
          <a:ext cx="5651951" cy="3445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val="296152858"/>
              </p:ext>
            </p:extLst>
          </p:nvPr>
        </p:nvGraphicFramePr>
        <p:xfrm>
          <a:off x="0" y="2064654"/>
          <a:ext cx="5243846" cy="3170083"/>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p:cNvSpPr txBox="1"/>
          <p:nvPr/>
        </p:nvSpPr>
        <p:spPr>
          <a:xfrm>
            <a:off x="341290" y="6355724"/>
            <a:ext cx="2435282" cy="246221"/>
          </a:xfrm>
          <a:prstGeom prst="rect">
            <a:avLst/>
          </a:prstGeom>
          <a:noFill/>
        </p:spPr>
        <p:txBody>
          <a:bodyPr wrap="none" rtlCol="0">
            <a:spAutoFit/>
          </a:bodyPr>
          <a:lstStyle/>
          <a:p>
            <a:r>
              <a:rPr lang="fr-FR" sz="1000" dirty="0"/>
              <a:t>*Données au 22 janvier 2023. A consolider.</a:t>
            </a:r>
          </a:p>
        </p:txBody>
      </p:sp>
      <p:sp>
        <p:nvSpPr>
          <p:cNvPr id="11" name="Rectangle 10"/>
          <p:cNvSpPr/>
          <p:nvPr/>
        </p:nvSpPr>
        <p:spPr>
          <a:xfrm>
            <a:off x="3694773" y="1181807"/>
            <a:ext cx="4942059" cy="523220"/>
          </a:xfrm>
          <a:prstGeom prst="rect">
            <a:avLst/>
          </a:prstGeom>
          <a:ln>
            <a:solidFill>
              <a:schemeClr val="tx1"/>
            </a:solidFill>
          </a:ln>
        </p:spPr>
        <p:txBody>
          <a:bodyPr wrap="none">
            <a:spAutoFit/>
          </a:bodyPr>
          <a:lstStyle/>
          <a:p>
            <a:pPr algn="ctr">
              <a:defRPr sz="1400" b="1" i="0" u="none" strike="noStrike" kern="1200" spc="0" baseline="0">
                <a:solidFill>
                  <a:prstClr val="black">
                    <a:lumMod val="65000"/>
                    <a:lumOff val="35000"/>
                  </a:prstClr>
                </a:solidFill>
                <a:latin typeface="+mn-lt"/>
                <a:ea typeface="+mn-ea"/>
                <a:cs typeface="+mn-cs"/>
              </a:defRPr>
            </a:pPr>
            <a:r>
              <a:rPr lang="en-US" sz="2800" b="1" dirty="0"/>
              <a:t>121 </a:t>
            </a:r>
            <a:r>
              <a:rPr lang="en-US" sz="2800" b="1" dirty="0" err="1"/>
              <a:t>Doctorants</a:t>
            </a:r>
            <a:r>
              <a:rPr lang="en-US" sz="2800" b="1" dirty="0"/>
              <a:t> </a:t>
            </a:r>
            <a:r>
              <a:rPr lang="en-US" sz="2800" b="1" dirty="0" err="1"/>
              <a:t>inscrits</a:t>
            </a:r>
            <a:r>
              <a:rPr lang="en-US" sz="2800" b="1" dirty="0"/>
              <a:t> </a:t>
            </a:r>
            <a:r>
              <a:rPr lang="en-US" sz="2800" b="1" dirty="0" err="1"/>
              <a:t>en</a:t>
            </a:r>
            <a:r>
              <a:rPr lang="en-US" sz="2800" b="1" dirty="0"/>
              <a:t> 2023 </a:t>
            </a:r>
          </a:p>
        </p:txBody>
      </p:sp>
      <p:sp>
        <p:nvSpPr>
          <p:cNvPr id="12" name="Espace réservé du numéro de diapositive 11"/>
          <p:cNvSpPr>
            <a:spLocks noGrp="1"/>
          </p:cNvSpPr>
          <p:nvPr>
            <p:ph type="sldNum" sz="quarter" idx="12"/>
          </p:nvPr>
        </p:nvSpPr>
        <p:spPr/>
        <p:txBody>
          <a:bodyPr/>
          <a:lstStyle/>
          <a:p>
            <a:fld id="{DE694F0E-0676-4180-A2DD-6106C68C040A}" type="slidenum">
              <a:rPr lang="fr-FR" smtClean="0"/>
              <a:t>2</a:t>
            </a:fld>
            <a:endParaRPr lang="fr-FR"/>
          </a:p>
        </p:txBody>
      </p:sp>
      <p:sp>
        <p:nvSpPr>
          <p:cNvPr id="2" name="ZoneTexte 1"/>
          <p:cNvSpPr txBox="1"/>
          <p:nvPr/>
        </p:nvSpPr>
        <p:spPr>
          <a:xfrm>
            <a:off x="502331" y="1279375"/>
            <a:ext cx="2795317" cy="646331"/>
          </a:xfrm>
          <a:prstGeom prst="rect">
            <a:avLst/>
          </a:prstGeom>
          <a:noFill/>
        </p:spPr>
        <p:txBody>
          <a:bodyPr wrap="none" rtlCol="0">
            <a:spAutoFit/>
          </a:bodyPr>
          <a:lstStyle/>
          <a:p>
            <a:r>
              <a:rPr lang="fr-FR" dirty="0">
                <a:solidFill>
                  <a:srgbClr val="FF0000"/>
                </a:solidFill>
              </a:rPr>
              <a:t>Données au 29 janvier 2023</a:t>
            </a:r>
          </a:p>
          <a:p>
            <a:r>
              <a:rPr lang="fr-FR" dirty="0">
                <a:solidFill>
                  <a:srgbClr val="FF0000"/>
                </a:solidFill>
              </a:rPr>
              <a:t>A consolider.</a:t>
            </a:r>
          </a:p>
        </p:txBody>
      </p:sp>
      <p:sp>
        <p:nvSpPr>
          <p:cNvPr id="8" name="ZoneTexte 7">
            <a:extLst>
              <a:ext uri="{FF2B5EF4-FFF2-40B4-BE49-F238E27FC236}">
                <a16:creationId xmlns:a16="http://schemas.microsoft.com/office/drawing/2014/main" id="{AAD1991C-708F-6D61-F4ED-ECD9BAA10448}"/>
              </a:ext>
            </a:extLst>
          </p:cNvPr>
          <p:cNvSpPr txBox="1"/>
          <p:nvPr/>
        </p:nvSpPr>
        <p:spPr>
          <a:xfrm>
            <a:off x="3012622" y="5432119"/>
            <a:ext cx="5135336" cy="646331"/>
          </a:xfrm>
          <a:prstGeom prst="rect">
            <a:avLst/>
          </a:prstGeom>
          <a:noFill/>
        </p:spPr>
        <p:txBody>
          <a:bodyPr wrap="square" rtlCol="0">
            <a:spAutoFit/>
          </a:bodyPr>
          <a:lstStyle/>
          <a:p>
            <a:r>
              <a:rPr lang="fr-FR" dirty="0">
                <a:solidFill>
                  <a:srgbClr val="FF0000"/>
                </a:solidFill>
              </a:rPr>
              <a:t>Les données 2023 sont en cours de consolidation. Les graphiques définitifs seront ajoutés à ce CR</a:t>
            </a:r>
          </a:p>
        </p:txBody>
      </p:sp>
    </p:spTree>
    <p:extLst>
      <p:ext uri="{BB962C8B-B14F-4D97-AF65-F5344CB8AC3E}">
        <p14:creationId xmlns:p14="http://schemas.microsoft.com/office/powerpoint/2010/main" val="300541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solidFill>
        </p:spPr>
        <p:txBody>
          <a:bodyPr/>
          <a:lstStyle/>
          <a:p>
            <a:r>
              <a:rPr lang="fr-FR" dirty="0"/>
              <a:t>Désignation d’un référent pédagogique HDR</a:t>
            </a:r>
          </a:p>
        </p:txBody>
      </p:sp>
      <p:sp>
        <p:nvSpPr>
          <p:cNvPr id="3" name="Espace réservé du contenu 2"/>
          <p:cNvSpPr>
            <a:spLocks noGrp="1"/>
          </p:cNvSpPr>
          <p:nvPr>
            <p:ph idx="1"/>
          </p:nvPr>
        </p:nvSpPr>
        <p:spPr/>
        <p:txBody>
          <a:bodyPr/>
          <a:lstStyle/>
          <a:p>
            <a:pPr>
              <a:spcAft>
                <a:spcPts val="1200"/>
              </a:spcAft>
            </a:pPr>
            <a:r>
              <a:rPr lang="fr-FR" dirty="0"/>
              <a:t>Mission : Accompagnement à la valorisation des travaux de recherche (10 h d’entretiens individuels)</a:t>
            </a:r>
          </a:p>
          <a:p>
            <a:pPr>
              <a:spcAft>
                <a:spcPts val="1200"/>
              </a:spcAft>
            </a:pPr>
            <a:r>
              <a:rPr lang="fr-FR" dirty="0"/>
              <a:t>Conditions : enseignant-chercheur de Nantes Université, habilité à diriger les recherches et nommé par l’école doctorale</a:t>
            </a:r>
          </a:p>
          <a:p>
            <a:pPr>
              <a:spcAft>
                <a:spcPts val="1200"/>
              </a:spcAft>
            </a:pPr>
            <a:r>
              <a:rPr lang="fr-FR" dirty="0"/>
              <a:t>Proposition : Samuel BERTRAND</a:t>
            </a:r>
          </a:p>
          <a:p>
            <a:pPr lvl="1">
              <a:buFont typeface="Calibri" panose="020F0502020204030204" pitchFamily="34" charset="0"/>
              <a:buChar char="‒"/>
            </a:pPr>
            <a:r>
              <a:rPr lang="fr-FR" dirty="0"/>
              <a:t>MC HDR</a:t>
            </a:r>
          </a:p>
          <a:p>
            <a:pPr lvl="1">
              <a:buFont typeface="Calibri" panose="020F0502020204030204" pitchFamily="34" charset="0"/>
              <a:buChar char="‒"/>
            </a:pPr>
            <a:r>
              <a:rPr lang="fr-FR" dirty="0"/>
              <a:t>Unité ISOMER</a:t>
            </a:r>
          </a:p>
          <a:p>
            <a:pPr lvl="1">
              <a:buFont typeface="Calibri" panose="020F0502020204030204" pitchFamily="34" charset="0"/>
              <a:buChar char="‒"/>
            </a:pPr>
            <a:r>
              <a:rPr lang="fr-FR" dirty="0" err="1"/>
              <a:t>Ecotoxicologie</a:t>
            </a:r>
            <a:endParaRPr lang="fr-FR" dirty="0"/>
          </a:p>
        </p:txBody>
      </p:sp>
      <p:sp>
        <p:nvSpPr>
          <p:cNvPr id="4" name="Rectangle 3"/>
          <p:cNvSpPr/>
          <p:nvPr/>
        </p:nvSpPr>
        <p:spPr>
          <a:xfrm>
            <a:off x="3731339" y="5942568"/>
            <a:ext cx="4399666" cy="369332"/>
          </a:xfrm>
          <a:prstGeom prst="rect">
            <a:avLst/>
          </a:prstGeom>
          <a:solidFill>
            <a:schemeClr val="accent4"/>
          </a:solidFill>
        </p:spPr>
        <p:txBody>
          <a:bodyPr wrap="none">
            <a:spAutoFit/>
          </a:bodyPr>
          <a:lstStyle/>
          <a:p>
            <a:r>
              <a:rPr lang="fr-FR" b="1" dirty="0"/>
              <a:t>Avis du Conseil sur le référent HDR:</a:t>
            </a:r>
            <a:r>
              <a:rPr lang="fr-FR" b="1" dirty="0">
                <a:solidFill>
                  <a:srgbClr val="000000"/>
                </a:solidFill>
                <a:ea typeface="Times New Roman" panose="02020603050405020304" pitchFamily="18" charset="0"/>
              </a:rPr>
              <a:t> =&gt; VOTE</a:t>
            </a:r>
            <a:endParaRPr lang="fr-FR" b="1" dirty="0"/>
          </a:p>
        </p:txBody>
      </p:sp>
      <p:sp>
        <p:nvSpPr>
          <p:cNvPr id="6" name="ZoneTexte 5">
            <a:extLst>
              <a:ext uri="{FF2B5EF4-FFF2-40B4-BE49-F238E27FC236}">
                <a16:creationId xmlns:a16="http://schemas.microsoft.com/office/drawing/2014/main" id="{068E3603-84A8-E933-ACF8-6423B57D11DD}"/>
              </a:ext>
            </a:extLst>
          </p:cNvPr>
          <p:cNvSpPr txBox="1"/>
          <p:nvPr/>
        </p:nvSpPr>
        <p:spPr>
          <a:xfrm>
            <a:off x="5512935" y="6492875"/>
            <a:ext cx="1247094" cy="369332"/>
          </a:xfrm>
          <a:prstGeom prst="rect">
            <a:avLst/>
          </a:prstGeom>
          <a:noFill/>
        </p:spPr>
        <p:txBody>
          <a:bodyPr wrap="square">
            <a:spAutoFit/>
          </a:bodyPr>
          <a:lstStyle/>
          <a:p>
            <a:r>
              <a:rPr lang="fr-FR" sz="1800" b="1" dirty="0">
                <a:solidFill>
                  <a:srgbClr val="FF0000"/>
                </a:solidFill>
                <a:ea typeface="Times New Roman" panose="02020603050405020304" pitchFamily="18" charset="0"/>
              </a:rPr>
              <a:t>APPROUVE</a:t>
            </a:r>
            <a:endParaRPr lang="fr-FR" dirty="0"/>
          </a:p>
        </p:txBody>
      </p:sp>
    </p:spTree>
    <p:extLst>
      <p:ext uri="{BB962C8B-B14F-4D97-AF65-F5344CB8AC3E}">
        <p14:creationId xmlns:p14="http://schemas.microsoft.com/office/powerpoint/2010/main" val="1752789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0440"/>
            <a:ext cx="12204000" cy="954107"/>
            <a:chOff x="0" y="-10440"/>
            <a:chExt cx="12204000" cy="954107"/>
          </a:xfrm>
        </p:grpSpPr>
        <p:sp>
          <p:nvSpPr>
            <p:cNvPr id="3" name="ZoneTexte 2">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Point médiation au cours de la thèse</a:t>
              </a:r>
            </a:p>
          </p:txBody>
        </p:sp>
        <p:pic>
          <p:nvPicPr>
            <p:cNvPr id="4"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ZoneTexte 4"/>
          <p:cNvSpPr txBox="1"/>
          <p:nvPr/>
        </p:nvSpPr>
        <p:spPr>
          <a:xfrm>
            <a:off x="261870" y="1171702"/>
            <a:ext cx="11668260" cy="1938992"/>
          </a:xfrm>
          <a:prstGeom prst="rect">
            <a:avLst/>
          </a:prstGeom>
          <a:noFill/>
        </p:spPr>
        <p:txBody>
          <a:bodyPr wrap="square" rtlCol="0">
            <a:spAutoFit/>
          </a:bodyPr>
          <a:lstStyle/>
          <a:p>
            <a:r>
              <a:rPr lang="fr-FR" sz="2400" b="1" dirty="0"/>
              <a:t>Rappel sur dispositif (extrait du RI ED VAAME): </a:t>
            </a:r>
            <a:r>
              <a:rPr lang="fr-FR" sz="2400" dirty="0"/>
              <a:t> </a:t>
            </a:r>
            <a:r>
              <a:rPr lang="fr-FR" sz="2400" b="1" dirty="0"/>
              <a:t>8. Médiation </a:t>
            </a:r>
          </a:p>
          <a:p>
            <a:endParaRPr lang="fr-FR" sz="1400" dirty="0"/>
          </a:p>
          <a:p>
            <a:r>
              <a:rPr lang="fr-FR" sz="1400" dirty="0"/>
              <a:t>En cas de conflit entre </a:t>
            </a:r>
            <a:r>
              <a:rPr lang="fr-FR" sz="1400" dirty="0" err="1"/>
              <a:t>le·la</a:t>
            </a:r>
            <a:r>
              <a:rPr lang="fr-FR" sz="1400" dirty="0"/>
              <a:t> </a:t>
            </a:r>
            <a:r>
              <a:rPr lang="fr-FR" sz="1400" dirty="0" err="1"/>
              <a:t>doctorant·e</a:t>
            </a:r>
            <a:r>
              <a:rPr lang="fr-FR" sz="1400" dirty="0"/>
              <a:t> et son encadrement, </a:t>
            </a:r>
            <a:r>
              <a:rPr lang="fr-FR" sz="1600" b="1" dirty="0"/>
              <a:t>une procédure de médiation</a:t>
            </a:r>
            <a:r>
              <a:rPr lang="fr-FR" sz="1600" dirty="0"/>
              <a:t> </a:t>
            </a:r>
            <a:r>
              <a:rPr lang="fr-FR" sz="1400" dirty="0"/>
              <a:t>est mise en place selon les termes de </a:t>
            </a:r>
            <a:r>
              <a:rPr lang="fr-FR" b="1" dirty="0"/>
              <a:t>la charte du doctorat</a:t>
            </a:r>
            <a:r>
              <a:rPr lang="fr-FR" dirty="0"/>
              <a:t> </a:t>
            </a:r>
            <a:r>
              <a:rPr lang="fr-FR" sz="1400" dirty="0"/>
              <a:t>signée en début de thèse. </a:t>
            </a:r>
          </a:p>
          <a:p>
            <a:r>
              <a:rPr lang="fr-FR" sz="1400" dirty="0"/>
              <a:t>En cas de médiation, </a:t>
            </a:r>
            <a:r>
              <a:rPr lang="fr-FR" b="1" dirty="0"/>
              <a:t>la direction de site du Collège Doctoral </a:t>
            </a:r>
            <a:r>
              <a:rPr lang="fr-FR" sz="1400" dirty="0"/>
              <a:t>sera informée dès la mise en place de cette procédure.</a:t>
            </a:r>
          </a:p>
          <a:p>
            <a:endParaRPr lang="fr-FR" sz="1400" dirty="0"/>
          </a:p>
          <a:p>
            <a:r>
              <a:rPr lang="fr-FR" sz="1400" i="1" dirty="0"/>
              <a:t>L'Ecole Doctorale et l'établissement d'inscription se tiennent mutuellement informés des conclusions des médiations qu'ils auraient à organiser.</a:t>
            </a:r>
          </a:p>
        </p:txBody>
      </p:sp>
      <p:sp>
        <p:nvSpPr>
          <p:cNvPr id="6" name="Espace réservé du numéro de diapositive 5"/>
          <p:cNvSpPr>
            <a:spLocks noGrp="1"/>
          </p:cNvSpPr>
          <p:nvPr>
            <p:ph type="sldNum" sz="quarter" idx="12"/>
          </p:nvPr>
        </p:nvSpPr>
        <p:spPr/>
        <p:txBody>
          <a:bodyPr/>
          <a:lstStyle/>
          <a:p>
            <a:fld id="{DE694F0E-0676-4180-A2DD-6106C68C040A}" type="slidenum">
              <a:rPr lang="fr-FR" smtClean="0"/>
              <a:t>21</a:t>
            </a:fld>
            <a:endParaRPr lang="fr-FR"/>
          </a:p>
        </p:txBody>
      </p:sp>
    </p:spTree>
    <p:extLst>
      <p:ext uri="{BB962C8B-B14F-4D97-AF65-F5344CB8AC3E}">
        <p14:creationId xmlns:p14="http://schemas.microsoft.com/office/powerpoint/2010/main" val="4213799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0440"/>
            <a:ext cx="12204000" cy="954107"/>
            <a:chOff x="0" y="-10440"/>
            <a:chExt cx="12204000" cy="954107"/>
          </a:xfrm>
        </p:grpSpPr>
        <p:sp>
          <p:nvSpPr>
            <p:cNvPr id="3" name="ZoneTexte 2">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Point médiation au cours de la thèse</a:t>
              </a:r>
            </a:p>
          </p:txBody>
        </p:sp>
        <p:pic>
          <p:nvPicPr>
            <p:cNvPr id="4"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Espace réservé du numéro de diapositive 5"/>
          <p:cNvSpPr>
            <a:spLocks noGrp="1"/>
          </p:cNvSpPr>
          <p:nvPr>
            <p:ph type="sldNum" sz="quarter" idx="12"/>
          </p:nvPr>
        </p:nvSpPr>
        <p:spPr/>
        <p:txBody>
          <a:bodyPr/>
          <a:lstStyle/>
          <a:p>
            <a:fld id="{DE694F0E-0676-4180-A2DD-6106C68C040A}" type="slidenum">
              <a:rPr lang="fr-FR" smtClean="0"/>
              <a:t>22</a:t>
            </a:fld>
            <a:endParaRPr lang="fr-FR" dirty="0"/>
          </a:p>
        </p:txBody>
      </p:sp>
      <p:sp>
        <p:nvSpPr>
          <p:cNvPr id="7" name="ZoneTexte 6"/>
          <p:cNvSpPr txBox="1"/>
          <p:nvPr/>
        </p:nvSpPr>
        <p:spPr>
          <a:xfrm>
            <a:off x="4475065" y="1682033"/>
            <a:ext cx="1959575" cy="492443"/>
          </a:xfrm>
          <a:prstGeom prst="rect">
            <a:avLst/>
          </a:prstGeom>
          <a:solidFill>
            <a:schemeClr val="accent4"/>
          </a:solidFill>
          <a:ln>
            <a:solidFill>
              <a:schemeClr val="tx1"/>
            </a:solidFill>
          </a:ln>
        </p:spPr>
        <p:txBody>
          <a:bodyPr wrap="none" rtlCol="0">
            <a:spAutoFit/>
          </a:bodyPr>
          <a:lstStyle/>
          <a:p>
            <a:pPr algn="ctr"/>
            <a:r>
              <a:rPr lang="fr-FR" sz="1400" b="1" dirty="0"/>
              <a:t>DISPOSITIF MEDIATION </a:t>
            </a:r>
          </a:p>
          <a:p>
            <a:pPr algn="ctr"/>
            <a:r>
              <a:rPr lang="fr-FR" sz="1200" b="1" dirty="0"/>
              <a:t>(RI ED VAAME)</a:t>
            </a:r>
          </a:p>
        </p:txBody>
      </p:sp>
      <p:sp>
        <p:nvSpPr>
          <p:cNvPr id="8" name="Rectangle 7"/>
          <p:cNvSpPr/>
          <p:nvPr/>
        </p:nvSpPr>
        <p:spPr>
          <a:xfrm>
            <a:off x="2117700" y="1001826"/>
            <a:ext cx="7599271" cy="307777"/>
          </a:xfrm>
          <a:prstGeom prst="rect">
            <a:avLst/>
          </a:prstGeom>
          <a:ln>
            <a:solidFill>
              <a:schemeClr val="tx1"/>
            </a:solidFill>
          </a:ln>
        </p:spPr>
        <p:txBody>
          <a:bodyPr wrap="square">
            <a:spAutoFit/>
          </a:bodyPr>
          <a:lstStyle/>
          <a:p>
            <a:pPr algn="ctr"/>
            <a:r>
              <a:rPr lang="fr-FR" sz="1400" b="1" dirty="0"/>
              <a:t>Si conflit persistant entre </a:t>
            </a:r>
            <a:r>
              <a:rPr lang="fr-FR" sz="1400" b="1" dirty="0" err="1"/>
              <a:t>le·la</a:t>
            </a:r>
            <a:r>
              <a:rPr lang="fr-FR" sz="1400" b="1" dirty="0"/>
              <a:t> </a:t>
            </a:r>
            <a:r>
              <a:rPr lang="fr-FR" sz="1400" b="1" dirty="0" err="1"/>
              <a:t>doctorant·e</a:t>
            </a:r>
            <a:r>
              <a:rPr lang="fr-FR" sz="1400" b="1" dirty="0"/>
              <a:t> et les membres de sa direction de thèse </a:t>
            </a:r>
          </a:p>
        </p:txBody>
      </p:sp>
      <p:sp>
        <p:nvSpPr>
          <p:cNvPr id="9" name="Flèche vers le bas 8"/>
          <p:cNvSpPr/>
          <p:nvPr/>
        </p:nvSpPr>
        <p:spPr>
          <a:xfrm>
            <a:off x="5315600" y="1348732"/>
            <a:ext cx="278504" cy="313957"/>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478818" y="2246391"/>
            <a:ext cx="5952069" cy="523220"/>
          </a:xfrm>
          <a:prstGeom prst="rect">
            <a:avLst/>
          </a:prstGeom>
          <a:noFill/>
          <a:ln>
            <a:solidFill>
              <a:schemeClr val="tx1"/>
            </a:solidFill>
          </a:ln>
        </p:spPr>
        <p:txBody>
          <a:bodyPr wrap="square" rtlCol="0">
            <a:spAutoFit/>
          </a:bodyPr>
          <a:lstStyle/>
          <a:p>
            <a:pPr algn="ctr"/>
            <a:r>
              <a:rPr lang="fr-FR" sz="1400" b="1" dirty="0"/>
              <a:t>1.</a:t>
            </a:r>
            <a:r>
              <a:rPr lang="fr-FR" sz="1400" dirty="0"/>
              <a:t> Information auprès </a:t>
            </a:r>
            <a:r>
              <a:rPr lang="fr-FR" sz="1400" b="1" dirty="0" err="1"/>
              <a:t>du·de</a:t>
            </a:r>
            <a:r>
              <a:rPr lang="fr-FR" sz="1400" b="1" dirty="0"/>
              <a:t> la </a:t>
            </a:r>
            <a:r>
              <a:rPr lang="fr-FR" sz="1400" b="1" dirty="0" err="1"/>
              <a:t>directeur·rice</a:t>
            </a:r>
            <a:r>
              <a:rPr lang="fr-FR" sz="1400" b="1" dirty="0"/>
              <a:t> de l'unité d’accueil</a:t>
            </a:r>
            <a:r>
              <a:rPr lang="fr-FR" sz="1400" dirty="0"/>
              <a:t> </a:t>
            </a:r>
          </a:p>
          <a:p>
            <a:pPr algn="ctr"/>
            <a:r>
              <a:rPr lang="fr-FR" sz="1400" dirty="0"/>
              <a:t>qui s'efforcera d'aider les parties à trouver une solution pour y remédier.</a:t>
            </a:r>
          </a:p>
        </p:txBody>
      </p:sp>
      <p:sp>
        <p:nvSpPr>
          <p:cNvPr id="11" name="ZoneTexte 10"/>
          <p:cNvSpPr txBox="1"/>
          <p:nvPr/>
        </p:nvSpPr>
        <p:spPr>
          <a:xfrm>
            <a:off x="1603643" y="3363801"/>
            <a:ext cx="7702418" cy="1354217"/>
          </a:xfrm>
          <a:prstGeom prst="rect">
            <a:avLst/>
          </a:prstGeom>
          <a:noFill/>
          <a:ln>
            <a:solidFill>
              <a:schemeClr val="tx1"/>
            </a:solidFill>
          </a:ln>
        </p:spPr>
        <p:txBody>
          <a:bodyPr wrap="square" rtlCol="0">
            <a:spAutoFit/>
          </a:bodyPr>
          <a:lstStyle/>
          <a:p>
            <a:pPr algn="ctr"/>
            <a:r>
              <a:rPr lang="fr-FR" sz="1400" b="1" dirty="0"/>
              <a:t>2. Saisie du. de la </a:t>
            </a:r>
            <a:r>
              <a:rPr lang="fr-FR" sz="1400" b="1" dirty="0" err="1"/>
              <a:t>directeur·rice</a:t>
            </a:r>
            <a:r>
              <a:rPr lang="fr-FR" sz="1400" b="1" dirty="0"/>
              <a:t> </a:t>
            </a:r>
            <a:r>
              <a:rPr lang="fr-FR" sz="1400" b="1" dirty="0" err="1"/>
              <a:t>adjoint·e</a:t>
            </a:r>
            <a:r>
              <a:rPr lang="fr-FR" sz="1400" b="1" dirty="0"/>
              <a:t> du site (ou la direction de l'École Doctorale) </a:t>
            </a:r>
          </a:p>
          <a:p>
            <a:pPr algn="ctr"/>
            <a:r>
              <a:rPr lang="fr-FR" sz="1400" dirty="0"/>
              <a:t>par</a:t>
            </a:r>
            <a:r>
              <a:rPr lang="fr-FR" sz="1400" b="1" dirty="0"/>
              <a:t> </a:t>
            </a:r>
            <a:r>
              <a:rPr lang="fr-FR" sz="1400" dirty="0" err="1"/>
              <a:t>le·la</a:t>
            </a:r>
            <a:r>
              <a:rPr lang="fr-FR" sz="1400" dirty="0"/>
              <a:t> </a:t>
            </a:r>
            <a:r>
              <a:rPr lang="fr-FR" sz="1400" dirty="0" err="1"/>
              <a:t>doctorant·e</a:t>
            </a:r>
            <a:r>
              <a:rPr lang="fr-FR" sz="1400" dirty="0"/>
              <a:t>, les membres de la direction de thèse, ou </a:t>
            </a:r>
            <a:r>
              <a:rPr lang="fr-FR" sz="1400" dirty="0" err="1"/>
              <a:t>le·la</a:t>
            </a:r>
            <a:r>
              <a:rPr lang="fr-FR" sz="1400" dirty="0"/>
              <a:t> </a:t>
            </a:r>
            <a:r>
              <a:rPr lang="fr-FR" sz="1400" dirty="0" err="1"/>
              <a:t>directeur·rice</a:t>
            </a:r>
            <a:r>
              <a:rPr lang="fr-FR" sz="1400" dirty="0"/>
              <a:t> de l'unité.</a:t>
            </a:r>
          </a:p>
          <a:p>
            <a:pPr algn="ctr"/>
            <a:r>
              <a:rPr lang="fr-FR" sz="1400" b="1" dirty="0"/>
              <a:t>	Constitution d’</a:t>
            </a:r>
            <a:r>
              <a:rPr lang="fr-FR" sz="1400" dirty="0"/>
              <a:t> </a:t>
            </a:r>
            <a:r>
              <a:rPr lang="fr-FR" sz="1400" b="1" dirty="0"/>
              <a:t>un groupe de médiation </a:t>
            </a:r>
          </a:p>
          <a:p>
            <a:pPr algn="ctr"/>
            <a:r>
              <a:rPr lang="fr-FR" sz="1400" dirty="0"/>
              <a:t>(Au moins deux membres du Conseil de l‘ED, dont </a:t>
            </a:r>
            <a:r>
              <a:rPr lang="fr-FR" sz="1400" dirty="0" err="1"/>
              <a:t>un·e</a:t>
            </a:r>
            <a:r>
              <a:rPr lang="fr-FR" sz="1400" dirty="0"/>
              <a:t> </a:t>
            </a:r>
            <a:r>
              <a:rPr lang="fr-FR" sz="1400" dirty="0" err="1"/>
              <a:t>représentant·e</a:t>
            </a:r>
            <a:r>
              <a:rPr lang="fr-FR" sz="1400" dirty="0"/>
              <a:t> des </a:t>
            </a:r>
            <a:r>
              <a:rPr lang="fr-FR" sz="1400" dirty="0" err="1"/>
              <a:t>doctorant·es</a:t>
            </a:r>
            <a:r>
              <a:rPr lang="fr-FR" sz="1400" dirty="0"/>
              <a:t>. ). </a:t>
            </a:r>
          </a:p>
          <a:p>
            <a:pPr algn="ctr"/>
            <a:r>
              <a:rPr lang="fr-FR" sz="1200" i="1" dirty="0"/>
              <a:t>Ce groupe, sans dessaisir quiconque de ses responsabilités, </a:t>
            </a:r>
            <a:r>
              <a:rPr lang="fr-FR" sz="1400" b="1" i="1" dirty="0"/>
              <a:t>écoute les parties et propose une solution</a:t>
            </a:r>
            <a:r>
              <a:rPr lang="fr-FR" sz="1200" i="1" dirty="0"/>
              <a:t>. </a:t>
            </a:r>
          </a:p>
          <a:p>
            <a:pPr algn="ctr"/>
            <a:r>
              <a:rPr lang="fr-FR" sz="1200" i="1" dirty="0"/>
              <a:t>La mission du groupe de médiation implique son impartialité.</a:t>
            </a:r>
          </a:p>
        </p:txBody>
      </p:sp>
      <p:sp>
        <p:nvSpPr>
          <p:cNvPr id="12" name="Flèche vers le bas 11"/>
          <p:cNvSpPr/>
          <p:nvPr/>
        </p:nvSpPr>
        <p:spPr>
          <a:xfrm>
            <a:off x="5274327" y="2874246"/>
            <a:ext cx="361051" cy="437755"/>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617109" y="2921774"/>
            <a:ext cx="780983" cy="307777"/>
          </a:xfrm>
          <a:prstGeom prst="rect">
            <a:avLst/>
          </a:prstGeom>
          <a:noFill/>
        </p:spPr>
        <p:txBody>
          <a:bodyPr wrap="none" rtlCol="0">
            <a:spAutoFit/>
          </a:bodyPr>
          <a:lstStyle/>
          <a:p>
            <a:r>
              <a:rPr lang="fr-FR" sz="1400" b="1" dirty="0">
                <a:solidFill>
                  <a:srgbClr val="FF0000"/>
                </a:solidFill>
              </a:rPr>
              <a:t>Si échec</a:t>
            </a:r>
          </a:p>
        </p:txBody>
      </p:sp>
      <p:sp>
        <p:nvSpPr>
          <p:cNvPr id="14" name="Flèche droite 13"/>
          <p:cNvSpPr/>
          <p:nvPr/>
        </p:nvSpPr>
        <p:spPr>
          <a:xfrm>
            <a:off x="3600543" y="3854905"/>
            <a:ext cx="702479" cy="186004"/>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133315" y="1755484"/>
            <a:ext cx="2982287" cy="1384995"/>
          </a:xfrm>
          <a:prstGeom prst="rect">
            <a:avLst/>
          </a:prstGeom>
          <a:ln w="12700">
            <a:solidFill>
              <a:schemeClr val="tx1"/>
            </a:solidFill>
            <a:prstDash val="dash"/>
          </a:ln>
        </p:spPr>
        <p:txBody>
          <a:bodyPr wrap="square">
            <a:spAutoFit/>
          </a:bodyPr>
          <a:lstStyle/>
          <a:p>
            <a:r>
              <a:rPr lang="fr-FR" sz="1200" b="1" dirty="0"/>
              <a:t>Si le conflit inclut des questions d’éthique et/ou d’intégrité scientifique</a:t>
            </a:r>
            <a:r>
              <a:rPr lang="fr-FR" sz="1200" dirty="0"/>
              <a:t>, la direction de l‘ED, </a:t>
            </a:r>
            <a:r>
              <a:rPr lang="fr-FR" sz="1200" dirty="0" err="1"/>
              <a:t>le·la</a:t>
            </a:r>
            <a:r>
              <a:rPr lang="fr-FR" sz="1200" dirty="0"/>
              <a:t> </a:t>
            </a:r>
            <a:r>
              <a:rPr lang="fr-FR" sz="1200" dirty="0" err="1"/>
              <a:t>doctorant·e</a:t>
            </a:r>
            <a:r>
              <a:rPr lang="fr-FR" sz="1200" dirty="0"/>
              <a:t>, un membre de la direction de thèse, ou la direction de l'unité </a:t>
            </a:r>
            <a:r>
              <a:rPr lang="fr-FR" sz="1200" b="1" dirty="0"/>
              <a:t>prend l’attache </a:t>
            </a:r>
            <a:r>
              <a:rPr lang="fr-FR" sz="1200" b="1" dirty="0" err="1"/>
              <a:t>du·de</a:t>
            </a:r>
            <a:r>
              <a:rPr lang="fr-FR" sz="1200" b="1" dirty="0"/>
              <a:t> la </a:t>
            </a:r>
            <a:r>
              <a:rPr lang="fr-FR" sz="1200" b="1" dirty="0" err="1"/>
              <a:t>référent·e</a:t>
            </a:r>
            <a:r>
              <a:rPr lang="fr-FR" sz="1200" b="1" dirty="0"/>
              <a:t> à l’intégrité scientifique de l’établissement d’inscription </a:t>
            </a:r>
            <a:r>
              <a:rPr lang="fr-FR" sz="1200" b="1" dirty="0" err="1"/>
              <a:t>du·de</a:t>
            </a:r>
            <a:r>
              <a:rPr lang="fr-FR" sz="1200" b="1" dirty="0"/>
              <a:t> la </a:t>
            </a:r>
            <a:r>
              <a:rPr lang="fr-FR" sz="1200" b="1" dirty="0" err="1"/>
              <a:t>doctorant·e</a:t>
            </a:r>
            <a:r>
              <a:rPr lang="fr-FR" sz="1200" dirty="0"/>
              <a:t>. </a:t>
            </a:r>
            <a:endParaRPr lang="fr-FR" sz="1000" dirty="0"/>
          </a:p>
        </p:txBody>
      </p:sp>
      <p:cxnSp>
        <p:nvCxnSpPr>
          <p:cNvPr id="18" name="Connecteur en angle 17"/>
          <p:cNvCxnSpPr>
            <a:stCxn id="11" idx="3"/>
            <a:endCxn id="15" idx="2"/>
          </p:cNvCxnSpPr>
          <p:nvPr/>
        </p:nvCxnSpPr>
        <p:spPr>
          <a:xfrm flipV="1">
            <a:off x="9306061" y="3140479"/>
            <a:ext cx="1318398" cy="900431"/>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Flèche vers le bas 19"/>
          <p:cNvSpPr/>
          <p:nvPr/>
        </p:nvSpPr>
        <p:spPr>
          <a:xfrm>
            <a:off x="5274327" y="4804740"/>
            <a:ext cx="361051" cy="437755"/>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617110" y="4858228"/>
            <a:ext cx="780983" cy="307777"/>
          </a:xfrm>
          <a:prstGeom prst="rect">
            <a:avLst/>
          </a:prstGeom>
          <a:noFill/>
        </p:spPr>
        <p:txBody>
          <a:bodyPr wrap="none" rtlCol="0">
            <a:spAutoFit/>
          </a:bodyPr>
          <a:lstStyle/>
          <a:p>
            <a:r>
              <a:rPr lang="fr-FR" sz="1400" b="1" dirty="0">
                <a:solidFill>
                  <a:srgbClr val="FF0000"/>
                </a:solidFill>
              </a:rPr>
              <a:t>Si échec</a:t>
            </a:r>
          </a:p>
        </p:txBody>
      </p:sp>
      <p:sp>
        <p:nvSpPr>
          <p:cNvPr id="22" name="Rectangle 21"/>
          <p:cNvSpPr/>
          <p:nvPr/>
        </p:nvSpPr>
        <p:spPr>
          <a:xfrm>
            <a:off x="1603644" y="5294295"/>
            <a:ext cx="7702417" cy="553998"/>
          </a:xfrm>
          <a:prstGeom prst="rect">
            <a:avLst/>
          </a:prstGeom>
          <a:ln>
            <a:solidFill>
              <a:schemeClr val="tx1"/>
            </a:solidFill>
          </a:ln>
        </p:spPr>
        <p:txBody>
          <a:bodyPr wrap="square">
            <a:spAutoFit/>
          </a:bodyPr>
          <a:lstStyle/>
          <a:p>
            <a:r>
              <a:rPr lang="fr-FR" sz="1400" b="1" dirty="0"/>
              <a:t>3. </a:t>
            </a:r>
            <a:r>
              <a:rPr lang="fr-FR" sz="1400" dirty="0" err="1"/>
              <a:t>Le·la</a:t>
            </a:r>
            <a:r>
              <a:rPr lang="fr-FR" sz="1400" dirty="0"/>
              <a:t> </a:t>
            </a:r>
            <a:r>
              <a:rPr lang="fr-FR" sz="1400" dirty="0" err="1"/>
              <a:t>doctorant·e</a:t>
            </a:r>
            <a:r>
              <a:rPr lang="fr-FR" sz="1400" dirty="0"/>
              <a:t>, la direction de thèse, ou </a:t>
            </a:r>
            <a:r>
              <a:rPr lang="fr-FR" sz="1400" dirty="0" err="1"/>
              <a:t>le·la</a:t>
            </a:r>
            <a:r>
              <a:rPr lang="fr-FR" sz="1400" dirty="0"/>
              <a:t> </a:t>
            </a:r>
            <a:r>
              <a:rPr lang="fr-FR" sz="1400" dirty="0" err="1"/>
              <a:t>directeur·rice</a:t>
            </a:r>
            <a:r>
              <a:rPr lang="fr-FR" sz="1400" dirty="0"/>
              <a:t> de l'unité peuvent demander</a:t>
            </a:r>
            <a:r>
              <a:rPr lang="fr-FR" sz="1400" b="1" dirty="0"/>
              <a:t> </a:t>
            </a:r>
          </a:p>
          <a:p>
            <a:r>
              <a:rPr lang="fr-FR" sz="1400" b="1" dirty="0" err="1"/>
              <a:t>au·à</a:t>
            </a:r>
            <a:r>
              <a:rPr lang="fr-FR" sz="1400" b="1" dirty="0"/>
              <a:t> la </a:t>
            </a:r>
            <a:r>
              <a:rPr lang="fr-FR" sz="1400" b="1" dirty="0" err="1"/>
              <a:t>chef·fe</a:t>
            </a:r>
            <a:r>
              <a:rPr lang="fr-FR" sz="1400" b="1" dirty="0"/>
              <a:t> d'établissement d'inscription, la nomination d'un </a:t>
            </a:r>
            <a:r>
              <a:rPr lang="fr-FR" sz="1600" b="1" dirty="0"/>
              <a:t>2ème groupe de médiation</a:t>
            </a:r>
            <a:r>
              <a:rPr lang="fr-FR" sz="1400" dirty="0"/>
              <a:t>. </a:t>
            </a:r>
          </a:p>
        </p:txBody>
      </p:sp>
      <p:sp>
        <p:nvSpPr>
          <p:cNvPr id="23" name="Rectangle 22"/>
          <p:cNvSpPr/>
          <p:nvPr/>
        </p:nvSpPr>
        <p:spPr>
          <a:xfrm>
            <a:off x="1603643" y="6351729"/>
            <a:ext cx="7702418" cy="523220"/>
          </a:xfrm>
          <a:prstGeom prst="rect">
            <a:avLst/>
          </a:prstGeom>
          <a:ln>
            <a:solidFill>
              <a:schemeClr val="tx1"/>
            </a:solidFill>
          </a:ln>
        </p:spPr>
        <p:txBody>
          <a:bodyPr wrap="square">
            <a:spAutoFit/>
          </a:bodyPr>
          <a:lstStyle/>
          <a:p>
            <a:pPr algn="ctr"/>
            <a:r>
              <a:rPr lang="fr-FR" sz="1400" b="1" dirty="0"/>
              <a:t>4. </a:t>
            </a:r>
            <a:r>
              <a:rPr lang="fr-FR" sz="1400" dirty="0"/>
              <a:t>En cas de nouvel échec, </a:t>
            </a:r>
            <a:r>
              <a:rPr lang="fr-FR" sz="1400" b="1" dirty="0"/>
              <a:t>un dernier recours </a:t>
            </a:r>
            <a:r>
              <a:rPr lang="fr-FR" sz="1400" dirty="0"/>
              <a:t>pourra enfin être déposé </a:t>
            </a:r>
            <a:r>
              <a:rPr lang="fr-FR" sz="1400" b="1" dirty="0"/>
              <a:t>directement </a:t>
            </a:r>
          </a:p>
          <a:p>
            <a:pPr algn="ctr"/>
            <a:r>
              <a:rPr lang="fr-FR" sz="1400" b="1" dirty="0"/>
              <a:t>auprès </a:t>
            </a:r>
            <a:r>
              <a:rPr lang="fr-FR" sz="1400" b="1" dirty="0" err="1"/>
              <a:t>du·de</a:t>
            </a:r>
            <a:r>
              <a:rPr lang="fr-FR" sz="1400" b="1" dirty="0"/>
              <a:t> la </a:t>
            </a:r>
            <a:r>
              <a:rPr lang="fr-FR" sz="1400" b="1" dirty="0" err="1"/>
              <a:t>chef·fe</a:t>
            </a:r>
            <a:r>
              <a:rPr lang="fr-FR" sz="1400" b="1" dirty="0"/>
              <a:t> d'établissement d'inscription.</a:t>
            </a:r>
          </a:p>
        </p:txBody>
      </p:sp>
      <p:sp>
        <p:nvSpPr>
          <p:cNvPr id="24" name="Flèche vers le bas 23"/>
          <p:cNvSpPr/>
          <p:nvPr/>
        </p:nvSpPr>
        <p:spPr>
          <a:xfrm>
            <a:off x="5274327" y="5892318"/>
            <a:ext cx="361051" cy="437755"/>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5594104" y="5915662"/>
            <a:ext cx="780983" cy="307777"/>
          </a:xfrm>
          <a:prstGeom prst="rect">
            <a:avLst/>
          </a:prstGeom>
          <a:noFill/>
        </p:spPr>
        <p:txBody>
          <a:bodyPr wrap="none" rtlCol="0">
            <a:spAutoFit/>
          </a:bodyPr>
          <a:lstStyle/>
          <a:p>
            <a:r>
              <a:rPr lang="fr-FR" sz="1400" b="1" dirty="0">
                <a:solidFill>
                  <a:srgbClr val="FF0000"/>
                </a:solidFill>
              </a:rPr>
              <a:t>Si échec</a:t>
            </a:r>
          </a:p>
        </p:txBody>
      </p:sp>
    </p:spTree>
    <p:extLst>
      <p:ext uri="{BB962C8B-B14F-4D97-AF65-F5344CB8AC3E}">
        <p14:creationId xmlns:p14="http://schemas.microsoft.com/office/powerpoint/2010/main" val="59075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2FAAFEC-4252-1692-3A3A-2B22B2F86FA6}"/>
              </a:ext>
            </a:extLst>
          </p:cNvPr>
          <p:cNvSpPr>
            <a:spLocks noGrp="1"/>
          </p:cNvSpPr>
          <p:nvPr>
            <p:ph type="sldNum" sz="quarter" idx="12"/>
          </p:nvPr>
        </p:nvSpPr>
        <p:spPr/>
        <p:txBody>
          <a:bodyPr/>
          <a:lstStyle/>
          <a:p>
            <a:fld id="{DE694F0E-0676-4180-A2DD-6106C68C040A}" type="slidenum">
              <a:rPr lang="fr-FR" smtClean="0"/>
              <a:t>23</a:t>
            </a:fld>
            <a:endParaRPr lang="fr-FR"/>
          </a:p>
        </p:txBody>
      </p:sp>
      <p:sp>
        <p:nvSpPr>
          <p:cNvPr id="3" name="ZoneTexte 2">
            <a:extLst>
              <a:ext uri="{FF2B5EF4-FFF2-40B4-BE49-F238E27FC236}">
                <a16:creationId xmlns:a16="http://schemas.microsoft.com/office/drawing/2014/main" id="{B2E586C7-E18A-5FE4-15C0-532C93E09579}"/>
              </a:ext>
            </a:extLst>
          </p:cNvPr>
          <p:cNvSpPr txBox="1"/>
          <p:nvPr/>
        </p:nvSpPr>
        <p:spPr>
          <a:xfrm>
            <a:off x="359532" y="2024316"/>
            <a:ext cx="9942580" cy="1477328"/>
          </a:xfrm>
          <a:prstGeom prst="rect">
            <a:avLst/>
          </a:prstGeom>
          <a:noFill/>
        </p:spPr>
        <p:txBody>
          <a:bodyPr wrap="square" rtlCol="0">
            <a:spAutoFit/>
          </a:bodyPr>
          <a:lstStyle/>
          <a:p>
            <a:r>
              <a:rPr lang="fr-FR" dirty="0">
                <a:solidFill>
                  <a:srgbClr val="FF0000"/>
                </a:solidFill>
              </a:rPr>
              <a:t>Pour que tous les encadrants de thèse aient bien compris les missions auxquelles ils s’engagent tout au long du parcours de formation doctorale, le Conseil suggère que la Charte du doctorat soit signée par tous les encadrants et non pas seulement le directeur de thèse.</a:t>
            </a:r>
          </a:p>
          <a:p>
            <a:r>
              <a:rPr lang="fr-FR" dirty="0">
                <a:solidFill>
                  <a:srgbClr val="FF0000"/>
                </a:solidFill>
              </a:rPr>
              <a:t>Nathalie Leduc, Directrice de l’ED VAAME fera une demande en ce sens au Collège doctoral des Pays de Loire.</a:t>
            </a:r>
          </a:p>
        </p:txBody>
      </p:sp>
      <p:sp>
        <p:nvSpPr>
          <p:cNvPr id="4" name="ZoneTexte 3">
            <a:extLst>
              <a:ext uri="{FF2B5EF4-FFF2-40B4-BE49-F238E27FC236}">
                <a16:creationId xmlns:a16="http://schemas.microsoft.com/office/drawing/2014/main" id="{EDB1EA8F-CB21-3ED3-A8F9-3BA96CA6F3B5}"/>
              </a:ext>
            </a:extLst>
          </p:cNvPr>
          <p:cNvSpPr txBox="1"/>
          <p:nvPr/>
        </p:nvSpPr>
        <p:spPr>
          <a:xfrm>
            <a:off x="359532" y="823987"/>
            <a:ext cx="10630201" cy="1200329"/>
          </a:xfrm>
          <a:prstGeom prst="rect">
            <a:avLst/>
          </a:prstGeom>
          <a:noFill/>
        </p:spPr>
        <p:txBody>
          <a:bodyPr wrap="square" rtlCol="0">
            <a:spAutoFit/>
          </a:bodyPr>
          <a:lstStyle/>
          <a:p>
            <a:r>
              <a:rPr lang="fr-FR" dirty="0">
                <a:solidFill>
                  <a:srgbClr val="FF0000"/>
                </a:solidFill>
              </a:rPr>
              <a:t>Le Conseil propose de mieux préciser par un texte posté sur le site de l’ED voir </a:t>
            </a:r>
            <a:r>
              <a:rPr lang="fr-FR" dirty="0" err="1">
                <a:solidFill>
                  <a:srgbClr val="FF0000"/>
                </a:solidFill>
              </a:rPr>
              <a:t>inclu</a:t>
            </a:r>
            <a:r>
              <a:rPr lang="fr-FR" dirty="0">
                <a:solidFill>
                  <a:srgbClr val="FF0000"/>
                </a:solidFill>
              </a:rPr>
              <a:t> dans le RI de l’ED VAAME, les rôles du </a:t>
            </a:r>
            <a:r>
              <a:rPr lang="fr-FR" dirty="0" err="1">
                <a:solidFill>
                  <a:srgbClr val="FF0000"/>
                </a:solidFill>
              </a:rPr>
              <a:t>co</a:t>
            </a:r>
            <a:r>
              <a:rPr lang="fr-FR" dirty="0">
                <a:solidFill>
                  <a:srgbClr val="FF0000"/>
                </a:solidFill>
              </a:rPr>
              <a:t>-encadrant au cours du parcours de formation doctorale.</a:t>
            </a:r>
          </a:p>
          <a:p>
            <a:r>
              <a:rPr lang="fr-FR" dirty="0">
                <a:solidFill>
                  <a:srgbClr val="FF0000"/>
                </a:solidFill>
              </a:rPr>
              <a:t>Pour cette rédaction, voir ce qui est écrit dans la Charte du doctorat et éventuellement le compléter. S’inspirer d’autres ED éventuellement.</a:t>
            </a:r>
          </a:p>
        </p:txBody>
      </p:sp>
      <p:sp>
        <p:nvSpPr>
          <p:cNvPr id="5" name="ZoneTexte 4">
            <a:extLst>
              <a:ext uri="{FF2B5EF4-FFF2-40B4-BE49-F238E27FC236}">
                <a16:creationId xmlns:a16="http://schemas.microsoft.com/office/drawing/2014/main" id="{74FFC7FD-4CA5-46A5-67FF-417799A1FA4A}"/>
              </a:ext>
            </a:extLst>
          </p:cNvPr>
          <p:cNvSpPr txBox="1"/>
          <p:nvPr/>
        </p:nvSpPr>
        <p:spPr>
          <a:xfrm>
            <a:off x="359532" y="3821001"/>
            <a:ext cx="8395760" cy="369332"/>
          </a:xfrm>
          <a:prstGeom prst="rect">
            <a:avLst/>
          </a:prstGeom>
          <a:noFill/>
        </p:spPr>
        <p:txBody>
          <a:bodyPr wrap="none" rtlCol="0">
            <a:spAutoFit/>
          </a:bodyPr>
          <a:lstStyle/>
          <a:p>
            <a:r>
              <a:rPr lang="fr-FR" dirty="0">
                <a:solidFill>
                  <a:srgbClr val="FF0000"/>
                </a:solidFill>
              </a:rPr>
              <a:t>Il serait nécessaire aussi d’alerter davantage les encadrants sur les différents rôles du CSI</a:t>
            </a:r>
          </a:p>
        </p:txBody>
      </p:sp>
      <p:sp>
        <p:nvSpPr>
          <p:cNvPr id="6" name="ZoneTexte 5">
            <a:extLst>
              <a:ext uri="{FF2B5EF4-FFF2-40B4-BE49-F238E27FC236}">
                <a16:creationId xmlns:a16="http://schemas.microsoft.com/office/drawing/2014/main" id="{DCC836C2-D906-1D63-FD95-222681A37A47}"/>
              </a:ext>
            </a:extLst>
          </p:cNvPr>
          <p:cNvSpPr txBox="1"/>
          <p:nvPr/>
        </p:nvSpPr>
        <p:spPr>
          <a:xfrm>
            <a:off x="359532" y="4378807"/>
            <a:ext cx="11299068" cy="923330"/>
          </a:xfrm>
          <a:prstGeom prst="rect">
            <a:avLst/>
          </a:prstGeom>
          <a:noFill/>
        </p:spPr>
        <p:txBody>
          <a:bodyPr wrap="square" rtlCol="0">
            <a:spAutoFit/>
          </a:bodyPr>
          <a:lstStyle/>
          <a:p>
            <a:r>
              <a:rPr lang="fr-FR" dirty="0">
                <a:solidFill>
                  <a:srgbClr val="FF0000"/>
                </a:solidFill>
              </a:rPr>
              <a:t>Il est proposé par le Conseil, qu’en cas de difficultés entre le doctorant et son équipe encadrante, l’ED soit informée plus tôt que dans la procédure décrite et avant le point 1 du dispositif. Cette proposition sera soumise au vote du Conseil de juin 2024 pour insertion dans le RI.</a:t>
            </a:r>
          </a:p>
        </p:txBody>
      </p:sp>
    </p:spTree>
    <p:extLst>
      <p:ext uri="{BB962C8B-B14F-4D97-AF65-F5344CB8AC3E}">
        <p14:creationId xmlns:p14="http://schemas.microsoft.com/office/powerpoint/2010/main" val="1515602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10440"/>
            <a:ext cx="12204000" cy="954107"/>
            <a:chOff x="0" y="-10440"/>
            <a:chExt cx="12204000" cy="954107"/>
          </a:xfrm>
        </p:grpSpPr>
        <p:sp>
          <p:nvSpPr>
            <p:cNvPr id="4" name="ZoneTexte 3">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Vie des commissions</a:t>
              </a:r>
            </a:p>
          </p:txBody>
        </p:sp>
        <p:pic>
          <p:nvPicPr>
            <p:cNvPr id="5"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2857425" y="1023645"/>
            <a:ext cx="7047122" cy="461665"/>
          </a:xfrm>
          <a:prstGeom prst="rect">
            <a:avLst/>
          </a:prstGeom>
        </p:spPr>
        <p:txBody>
          <a:bodyPr wrap="none">
            <a:spAutoFit/>
          </a:bodyPr>
          <a:lstStyle/>
          <a:p>
            <a:r>
              <a:rPr lang="fr-FR" sz="2400" b="1" dirty="0"/>
              <a:t>Commission International et Insertion Professionnelle</a:t>
            </a:r>
            <a:endParaRPr lang="fr-FR" sz="2400" dirty="0"/>
          </a:p>
        </p:txBody>
      </p:sp>
      <p:sp>
        <p:nvSpPr>
          <p:cNvPr id="7" name="ZoneTexte 6"/>
          <p:cNvSpPr txBox="1"/>
          <p:nvPr/>
        </p:nvSpPr>
        <p:spPr>
          <a:xfrm>
            <a:off x="67733" y="2000273"/>
            <a:ext cx="12124267" cy="1200329"/>
          </a:xfrm>
          <a:prstGeom prst="rect">
            <a:avLst/>
          </a:prstGeom>
          <a:noFill/>
        </p:spPr>
        <p:txBody>
          <a:bodyPr wrap="square" rtlCol="0">
            <a:spAutoFit/>
          </a:bodyPr>
          <a:lstStyle/>
          <a:p>
            <a:r>
              <a:rPr lang="fr-FR" dirty="0"/>
              <a:t>	-des spécialités communes entre les 2 ED: mise en commun de certaines actions d’insertion pro et de formation</a:t>
            </a:r>
          </a:p>
          <a:p>
            <a:r>
              <a:rPr lang="fr-FR" dirty="0"/>
              <a:t>serait peut être judicieuse (dans projet HCERES ED EGAAL)</a:t>
            </a:r>
          </a:p>
          <a:p>
            <a:r>
              <a:rPr lang="fr-FR" dirty="0"/>
              <a:t>	-manque de doctorants participant à table ronde insertion pro: mauvaise image /invités, </a:t>
            </a:r>
            <a:r>
              <a:rPr lang="fr-FR" dirty="0" err="1"/>
              <a:t>bcq</a:t>
            </a:r>
            <a:r>
              <a:rPr lang="fr-FR" dirty="0"/>
              <a:t> d’efforts pour peu de participants.</a:t>
            </a:r>
          </a:p>
        </p:txBody>
      </p:sp>
      <p:sp>
        <p:nvSpPr>
          <p:cNvPr id="8" name="Rectangle 7"/>
          <p:cNvSpPr/>
          <p:nvPr/>
        </p:nvSpPr>
        <p:spPr>
          <a:xfrm>
            <a:off x="221721" y="1545015"/>
            <a:ext cx="11842124" cy="369332"/>
          </a:xfrm>
          <a:prstGeom prst="rect">
            <a:avLst/>
          </a:prstGeom>
          <a:solidFill>
            <a:schemeClr val="accent4"/>
          </a:solidFill>
        </p:spPr>
        <p:txBody>
          <a:bodyPr wrap="square">
            <a:spAutoFit/>
          </a:bodyPr>
          <a:lstStyle/>
          <a:p>
            <a:r>
              <a:rPr lang="fr-FR" b="1" dirty="0"/>
              <a:t>Proposition de l’ED EGAAL de mise en commun voir de montage d’actions IP sur nos spécialités communes.</a:t>
            </a:r>
          </a:p>
        </p:txBody>
      </p:sp>
      <p:sp>
        <p:nvSpPr>
          <p:cNvPr id="9" name="Espace réservé du numéro de diapositive 8"/>
          <p:cNvSpPr>
            <a:spLocks noGrp="1"/>
          </p:cNvSpPr>
          <p:nvPr>
            <p:ph type="sldNum" sz="quarter" idx="12"/>
          </p:nvPr>
        </p:nvSpPr>
        <p:spPr/>
        <p:txBody>
          <a:bodyPr/>
          <a:lstStyle/>
          <a:p>
            <a:fld id="{DE694F0E-0676-4180-A2DD-6106C68C040A}" type="slidenum">
              <a:rPr lang="fr-FR" smtClean="0"/>
              <a:t>24</a:t>
            </a:fld>
            <a:endParaRPr lang="fr-FR"/>
          </a:p>
        </p:txBody>
      </p:sp>
      <p:sp>
        <p:nvSpPr>
          <p:cNvPr id="10" name="ZoneTexte 9"/>
          <p:cNvSpPr txBox="1"/>
          <p:nvPr/>
        </p:nvSpPr>
        <p:spPr>
          <a:xfrm>
            <a:off x="1440627" y="2924549"/>
            <a:ext cx="10373010" cy="646331"/>
          </a:xfrm>
          <a:prstGeom prst="rect">
            <a:avLst/>
          </a:prstGeom>
          <a:noFill/>
        </p:spPr>
        <p:txBody>
          <a:bodyPr wrap="square" rtlCol="0">
            <a:spAutoFit/>
          </a:bodyPr>
          <a:lstStyle/>
          <a:p>
            <a:r>
              <a:rPr lang="fr-FR" b="1" dirty="0"/>
              <a:t>Des actions ponctuelles, notamment par visio-conférences pourront </a:t>
            </a:r>
            <a:r>
              <a:rPr lang="fr-FR" b="1" dirty="0" err="1"/>
              <a:t>etre</a:t>
            </a:r>
            <a:r>
              <a:rPr lang="fr-FR" b="1" dirty="0"/>
              <a:t> envisagées par les commissions IP des deux ED.</a:t>
            </a:r>
          </a:p>
        </p:txBody>
      </p:sp>
      <p:sp>
        <p:nvSpPr>
          <p:cNvPr id="11" name="Flèche vers le bas 10"/>
          <p:cNvSpPr/>
          <p:nvPr/>
        </p:nvSpPr>
        <p:spPr>
          <a:xfrm rot="16200000">
            <a:off x="662861" y="3114448"/>
            <a:ext cx="361051" cy="437755"/>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5ECA7C6-D572-766E-54D3-A0DD6417C2B1}"/>
              </a:ext>
            </a:extLst>
          </p:cNvPr>
          <p:cNvSpPr txBox="1"/>
          <p:nvPr/>
        </p:nvSpPr>
        <p:spPr>
          <a:xfrm>
            <a:off x="221721" y="3607640"/>
            <a:ext cx="11043408" cy="369332"/>
          </a:xfrm>
          <a:prstGeom prst="rect">
            <a:avLst/>
          </a:prstGeom>
          <a:noFill/>
        </p:spPr>
        <p:txBody>
          <a:bodyPr wrap="none" rtlCol="0">
            <a:spAutoFit/>
          </a:bodyPr>
          <a:lstStyle/>
          <a:p>
            <a:r>
              <a:rPr lang="fr-FR" dirty="0">
                <a:solidFill>
                  <a:srgbClr val="FF0000"/>
                </a:solidFill>
              </a:rPr>
              <a:t>Jeanne-Marie Membré, Présidente de la </a:t>
            </a:r>
            <a:r>
              <a:rPr lang="fr-FR" dirty="0" err="1">
                <a:solidFill>
                  <a:srgbClr val="FF0000"/>
                </a:solidFill>
              </a:rPr>
              <a:t>Commision</a:t>
            </a:r>
            <a:r>
              <a:rPr lang="fr-FR" dirty="0">
                <a:solidFill>
                  <a:srgbClr val="FF0000"/>
                </a:solidFill>
              </a:rPr>
              <a:t> IP: D’autres ED ont aussi fait la demande d’actions IP conjointes.</a:t>
            </a:r>
          </a:p>
        </p:txBody>
      </p:sp>
      <p:sp>
        <p:nvSpPr>
          <p:cNvPr id="12" name="ZoneTexte 11">
            <a:extLst>
              <a:ext uri="{FF2B5EF4-FFF2-40B4-BE49-F238E27FC236}">
                <a16:creationId xmlns:a16="http://schemas.microsoft.com/office/drawing/2014/main" id="{582E5A0A-8980-5D25-E57D-5641C7F65FB1}"/>
              </a:ext>
            </a:extLst>
          </p:cNvPr>
          <p:cNvSpPr txBox="1"/>
          <p:nvPr/>
        </p:nvSpPr>
        <p:spPr>
          <a:xfrm>
            <a:off x="208804" y="3976972"/>
            <a:ext cx="11842124" cy="2862322"/>
          </a:xfrm>
          <a:prstGeom prst="rect">
            <a:avLst/>
          </a:prstGeom>
          <a:noFill/>
        </p:spPr>
        <p:txBody>
          <a:bodyPr wrap="square" rtlCol="0">
            <a:spAutoFit/>
          </a:bodyPr>
          <a:lstStyle/>
          <a:p>
            <a:r>
              <a:rPr lang="fr-FR" dirty="0">
                <a:solidFill>
                  <a:srgbClr val="FF0000"/>
                </a:solidFill>
              </a:rPr>
              <a:t>Certains doctorants ont demandé à ce que les webinaires d’IP soient crédités comme des formations. Proposition refusée par le conseil. Il est plutôt suggéré de mobiliser les doctorants pour monter des actions d’IP, et dans ce cas, des crédits de formation pourraient être allouées.</a:t>
            </a:r>
          </a:p>
          <a:p>
            <a:endParaRPr lang="fr-FR" dirty="0">
              <a:solidFill>
                <a:srgbClr val="FF0000"/>
              </a:solidFill>
            </a:endParaRPr>
          </a:p>
          <a:p>
            <a:r>
              <a:rPr lang="fr-FR" dirty="0">
                <a:solidFill>
                  <a:srgbClr val="FF0000"/>
                </a:solidFill>
              </a:rPr>
              <a:t>La difficulté à mobiliser les anciens doctorants est aussi mentionnée. </a:t>
            </a:r>
            <a:r>
              <a:rPr lang="fr-FR" dirty="0" err="1">
                <a:solidFill>
                  <a:srgbClr val="FF0000"/>
                </a:solidFill>
              </a:rPr>
              <a:t>Philipp</a:t>
            </a:r>
            <a:r>
              <a:rPr lang="fr-FR" dirty="0">
                <a:solidFill>
                  <a:srgbClr val="FF0000"/>
                </a:solidFill>
              </a:rPr>
              <a:t> Hess: Ceci est moins le cas dans les Ecoles ou la culture des Alumni est bien ancrée.</a:t>
            </a:r>
          </a:p>
          <a:p>
            <a:r>
              <a:rPr lang="fr-FR" dirty="0">
                <a:solidFill>
                  <a:srgbClr val="FF0000"/>
                </a:solidFill>
              </a:rPr>
              <a:t>Pour avoir une audience plus forte de doctorants à ces actions IP, le Conseil suggère d’intégrer des témoignages d’anciens doctorants lors de la journée de rentrée et de la Journée scientifiques de l’ED, moments ou les doctorants sont nombreux à participer. Témoignages sur ce que leur à apporter l’ED, leurs expériences internationales au cours de la thèse, l’importance des réseaux pour l’insertion professionnelle après le doctorat.</a:t>
            </a:r>
          </a:p>
        </p:txBody>
      </p:sp>
    </p:spTree>
    <p:extLst>
      <p:ext uri="{BB962C8B-B14F-4D97-AF65-F5344CB8AC3E}">
        <p14:creationId xmlns:p14="http://schemas.microsoft.com/office/powerpoint/2010/main" val="1646748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9563" y="1780462"/>
            <a:ext cx="8421235" cy="646331"/>
          </a:xfrm>
          <a:prstGeom prst="rect">
            <a:avLst/>
          </a:prstGeom>
          <a:noFill/>
        </p:spPr>
        <p:txBody>
          <a:bodyPr wrap="square" rtlCol="0">
            <a:spAutoFit/>
          </a:bodyPr>
          <a:lstStyle/>
          <a:p>
            <a:endParaRPr lang="fr-FR" b="1" dirty="0"/>
          </a:p>
          <a:p>
            <a:r>
              <a:rPr lang="fr-FR" b="1" dirty="0"/>
              <a:t>MT180 sec</a:t>
            </a:r>
            <a:r>
              <a:rPr lang="fr-FR" dirty="0"/>
              <a:t>: Qualification pour la finale régionale: </a:t>
            </a:r>
            <a:r>
              <a:rPr lang="fr-FR" b="1" dirty="0"/>
              <a:t>3 doctorants de l’ED VAAME en lice </a:t>
            </a:r>
          </a:p>
        </p:txBody>
      </p:sp>
      <p:grpSp>
        <p:nvGrpSpPr>
          <p:cNvPr id="3" name="Groupe 2"/>
          <p:cNvGrpSpPr/>
          <p:nvPr/>
        </p:nvGrpSpPr>
        <p:grpSpPr>
          <a:xfrm>
            <a:off x="0" y="-10440"/>
            <a:ext cx="12204000" cy="954107"/>
            <a:chOff x="0" y="-10440"/>
            <a:chExt cx="12204000" cy="954107"/>
          </a:xfrm>
        </p:grpSpPr>
        <p:sp>
          <p:nvSpPr>
            <p:cNvPr id="4" name="ZoneTexte 3">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Quelques dates 2024</a:t>
              </a:r>
            </a:p>
          </p:txBody>
        </p:sp>
        <p:pic>
          <p:nvPicPr>
            <p:cNvPr id="5"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Espace réservé du numéro de diapositive 5"/>
          <p:cNvSpPr>
            <a:spLocks noGrp="1"/>
          </p:cNvSpPr>
          <p:nvPr>
            <p:ph type="sldNum" sz="quarter" idx="12"/>
          </p:nvPr>
        </p:nvSpPr>
        <p:spPr/>
        <p:txBody>
          <a:bodyPr/>
          <a:lstStyle/>
          <a:p>
            <a:fld id="{DE694F0E-0676-4180-A2DD-6106C68C040A}" type="slidenum">
              <a:rPr lang="fr-FR" smtClean="0"/>
              <a:t>25</a:t>
            </a:fld>
            <a:endParaRPr lang="fr-FR"/>
          </a:p>
        </p:txBody>
      </p:sp>
      <p:pic>
        <p:nvPicPr>
          <p:cNvPr id="7" name="Image 6"/>
          <p:cNvPicPr>
            <a:picLocks noChangeAspect="1"/>
          </p:cNvPicPr>
          <p:nvPr/>
        </p:nvPicPr>
        <p:blipFill rotWithShape="1">
          <a:blip r:embed="rId3"/>
          <a:srcRect b="35769"/>
          <a:stretch/>
        </p:blipFill>
        <p:spPr>
          <a:xfrm>
            <a:off x="398749" y="2801779"/>
            <a:ext cx="11268932" cy="1552938"/>
          </a:xfrm>
          <a:prstGeom prst="rect">
            <a:avLst/>
          </a:prstGeom>
        </p:spPr>
      </p:pic>
      <p:sp>
        <p:nvSpPr>
          <p:cNvPr id="8" name="Rectangle 7"/>
          <p:cNvSpPr/>
          <p:nvPr/>
        </p:nvSpPr>
        <p:spPr>
          <a:xfrm>
            <a:off x="424506" y="4782633"/>
            <a:ext cx="11217418" cy="369332"/>
          </a:xfrm>
          <a:prstGeom prst="rect">
            <a:avLst/>
          </a:prstGeom>
          <a:solidFill>
            <a:schemeClr val="accent4"/>
          </a:solidFill>
          <a:ln>
            <a:solidFill>
              <a:schemeClr val="tx1"/>
            </a:solidFill>
          </a:ln>
        </p:spPr>
        <p:txBody>
          <a:bodyPr wrap="square">
            <a:spAutoFit/>
          </a:bodyPr>
          <a:lstStyle/>
          <a:p>
            <a:r>
              <a:rPr lang="fr-FR" dirty="0">
                <a:solidFill>
                  <a:srgbClr val="000000"/>
                </a:solidFill>
                <a:latin typeface="Helvetica Neue"/>
              </a:rPr>
              <a:t>14 candidats participeront à la finale régionale le </a:t>
            </a:r>
            <a:r>
              <a:rPr lang="fr-FR" b="1" dirty="0">
                <a:solidFill>
                  <a:srgbClr val="000000"/>
                </a:solidFill>
                <a:latin typeface="Helvetica Neue"/>
              </a:rPr>
              <a:t>21 mars au Théâtre des Quinconces au Mans.</a:t>
            </a:r>
            <a:endParaRPr lang="fr-FR" dirty="0"/>
          </a:p>
        </p:txBody>
      </p:sp>
    </p:spTree>
    <p:extLst>
      <p:ext uri="{BB962C8B-B14F-4D97-AF65-F5344CB8AC3E}">
        <p14:creationId xmlns:p14="http://schemas.microsoft.com/office/powerpoint/2010/main" val="379993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0"/>
            <a:ext cx="12204000" cy="954107"/>
            <a:chOff x="0" y="-10440"/>
            <a:chExt cx="12204000" cy="954107"/>
          </a:xfrm>
        </p:grpSpPr>
        <p:sp>
          <p:nvSpPr>
            <p:cNvPr id="4" name="ZoneTexte 3">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endParaRPr lang="fr-FR" sz="2800" b="1" dirty="0">
                <a:solidFill>
                  <a:schemeClr val="bg1"/>
                </a:solidFill>
              </a:endParaRPr>
            </a:p>
          </p:txBody>
        </p:sp>
        <p:pic>
          <p:nvPicPr>
            <p:cNvPr id="5"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ZoneTexte 5"/>
          <p:cNvSpPr txBox="1"/>
          <p:nvPr/>
        </p:nvSpPr>
        <p:spPr>
          <a:xfrm>
            <a:off x="3488186" y="2639565"/>
            <a:ext cx="5817875" cy="1015663"/>
          </a:xfrm>
          <a:prstGeom prst="rect">
            <a:avLst/>
          </a:prstGeom>
          <a:noFill/>
        </p:spPr>
        <p:txBody>
          <a:bodyPr wrap="none" rtlCol="0">
            <a:spAutoFit/>
          </a:bodyPr>
          <a:lstStyle/>
          <a:p>
            <a:r>
              <a:rPr lang="fr-FR" sz="6000" dirty="0"/>
              <a:t>FIN du Diaporama</a:t>
            </a:r>
          </a:p>
        </p:txBody>
      </p:sp>
      <p:sp>
        <p:nvSpPr>
          <p:cNvPr id="7" name="Espace réservé du numéro de diapositive 6"/>
          <p:cNvSpPr>
            <a:spLocks noGrp="1"/>
          </p:cNvSpPr>
          <p:nvPr>
            <p:ph type="sldNum" sz="quarter" idx="12"/>
          </p:nvPr>
        </p:nvSpPr>
        <p:spPr/>
        <p:txBody>
          <a:bodyPr/>
          <a:lstStyle/>
          <a:p>
            <a:fld id="{DE694F0E-0676-4180-A2DD-6106C68C040A}" type="slidenum">
              <a:rPr lang="fr-FR" smtClean="0"/>
              <a:t>26</a:t>
            </a:fld>
            <a:endParaRPr lang="fr-FR"/>
          </a:p>
        </p:txBody>
      </p:sp>
      <p:sp>
        <p:nvSpPr>
          <p:cNvPr id="8" name="Rectangle 7"/>
          <p:cNvSpPr/>
          <p:nvPr/>
        </p:nvSpPr>
        <p:spPr>
          <a:xfrm>
            <a:off x="1287448" y="3972954"/>
            <a:ext cx="9629104" cy="655949"/>
          </a:xfrm>
          <a:prstGeom prst="rect">
            <a:avLst/>
          </a:prstGeom>
        </p:spPr>
        <p:txBody>
          <a:bodyPr wrap="square">
            <a:spAutoFit/>
          </a:bodyPr>
          <a:lstStyle/>
          <a:p>
            <a:pPr algn="ctr">
              <a:lnSpc>
                <a:spcPct val="107000"/>
              </a:lnSpc>
              <a:spcAft>
                <a:spcPts val="800"/>
              </a:spcAft>
            </a:pPr>
            <a:r>
              <a:rPr lang="fr-FR" sz="1400" b="1" dirty="0">
                <a:latin typeface="Arial" panose="020B0604020202020204" pitchFamily="34" charset="0"/>
                <a:ea typeface="Calibri" panose="020F0502020204030204" pitchFamily="34" charset="0"/>
                <a:cs typeface="Arial" panose="020B0604020202020204" pitchFamily="34" charset="0"/>
              </a:rPr>
              <a:t>Prochain conseils ED VAAME 2024</a:t>
            </a:r>
            <a:endParaRPr lang="fr-FR"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fr-FR" sz="1400" i="1" dirty="0">
                <a:solidFill>
                  <a:srgbClr val="FF0000"/>
                </a:solidFill>
                <a:latin typeface="Arial" panose="020B0604020202020204" pitchFamily="34" charset="0"/>
                <a:ea typeface="Calibri" panose="020F0502020204030204" pitchFamily="34" charset="0"/>
                <a:cs typeface="Arial" panose="020B0604020202020204" pitchFamily="34" charset="0"/>
              </a:rPr>
              <a:t>Le vendredi 21 juin matin 9.30- Bilan concours ED</a:t>
            </a:r>
            <a:endParaRPr lang="fr-FR"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560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0" y="-10440"/>
            <a:ext cx="12204000" cy="954107"/>
            <a:chOff x="0" y="-10440"/>
            <a:chExt cx="12204000" cy="954107"/>
          </a:xfrm>
        </p:grpSpPr>
        <p:sp>
          <p:nvSpPr>
            <p:cNvPr id="5" name="ZoneTexte 4">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Bilan des inscriptions en thèse 2023</a:t>
              </a:r>
              <a:endParaRPr lang="fr-FR" sz="2800" dirty="0">
                <a:solidFill>
                  <a:schemeClr val="bg1"/>
                </a:solidFill>
              </a:endParaRPr>
            </a:p>
          </p:txBody>
        </p:sp>
        <p:pic>
          <p:nvPicPr>
            <p:cNvPr id="6"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Graphique 6"/>
          <p:cNvGraphicFramePr>
            <a:graphicFrameLocks/>
          </p:cNvGraphicFramePr>
          <p:nvPr>
            <p:extLst>
              <p:ext uri="{D42A27DB-BD31-4B8C-83A1-F6EECF244321}">
                <p14:modId xmlns:p14="http://schemas.microsoft.com/office/powerpoint/2010/main" val="3176405121"/>
              </p:ext>
            </p:extLst>
          </p:nvPr>
        </p:nvGraphicFramePr>
        <p:xfrm>
          <a:off x="650383" y="280571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extLst>
              <p:ext uri="{D42A27DB-BD31-4B8C-83A1-F6EECF244321}">
                <p14:modId xmlns:p14="http://schemas.microsoft.com/office/powerpoint/2010/main" val="650562087"/>
              </p:ext>
            </p:extLst>
          </p:nvPr>
        </p:nvGraphicFramePr>
        <p:xfrm>
          <a:off x="1485780" y="1459112"/>
          <a:ext cx="3689797" cy="26932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p:cNvGraphicFramePr>
            <a:graphicFrameLocks/>
          </p:cNvGraphicFramePr>
          <p:nvPr>
            <p:extLst>
              <p:ext uri="{D42A27DB-BD31-4B8C-83A1-F6EECF244321}">
                <p14:modId xmlns:p14="http://schemas.microsoft.com/office/powerpoint/2010/main" val="3517817248"/>
              </p:ext>
            </p:extLst>
          </p:nvPr>
        </p:nvGraphicFramePr>
        <p:xfrm>
          <a:off x="1408175" y="4043603"/>
          <a:ext cx="4060679" cy="28998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phique 11"/>
          <p:cNvGraphicFramePr>
            <a:graphicFrameLocks/>
          </p:cNvGraphicFramePr>
          <p:nvPr>
            <p:extLst>
              <p:ext uri="{D42A27DB-BD31-4B8C-83A1-F6EECF244321}">
                <p14:modId xmlns:p14="http://schemas.microsoft.com/office/powerpoint/2010/main" val="4018967504"/>
              </p:ext>
            </p:extLst>
          </p:nvPr>
        </p:nvGraphicFramePr>
        <p:xfrm>
          <a:off x="6762911" y="1524166"/>
          <a:ext cx="3681343" cy="25677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aphique 12"/>
          <p:cNvGraphicFramePr>
            <a:graphicFrameLocks/>
          </p:cNvGraphicFramePr>
          <p:nvPr>
            <p:extLst>
              <p:ext uri="{D42A27DB-BD31-4B8C-83A1-F6EECF244321}">
                <p14:modId xmlns:p14="http://schemas.microsoft.com/office/powerpoint/2010/main" val="3515251699"/>
              </p:ext>
            </p:extLst>
          </p:nvPr>
        </p:nvGraphicFramePr>
        <p:xfrm>
          <a:off x="7080137" y="4177315"/>
          <a:ext cx="3880767" cy="2632451"/>
        </p:xfrm>
        <a:graphic>
          <a:graphicData uri="http://schemas.openxmlformats.org/drawingml/2006/chart">
            <c:chart xmlns:c="http://schemas.openxmlformats.org/drawingml/2006/chart" xmlns:r="http://schemas.openxmlformats.org/officeDocument/2006/relationships" r:id="rId7"/>
          </a:graphicData>
        </a:graphic>
      </p:graphicFrame>
      <p:sp>
        <p:nvSpPr>
          <p:cNvPr id="8" name="ZoneTexte 7"/>
          <p:cNvSpPr txBox="1"/>
          <p:nvPr/>
        </p:nvSpPr>
        <p:spPr>
          <a:xfrm>
            <a:off x="3438515" y="977070"/>
            <a:ext cx="5165068" cy="461665"/>
          </a:xfrm>
          <a:prstGeom prst="rect">
            <a:avLst/>
          </a:prstGeom>
          <a:noFill/>
        </p:spPr>
        <p:txBody>
          <a:bodyPr wrap="none" rtlCol="0">
            <a:spAutoFit/>
          </a:bodyPr>
          <a:lstStyle/>
          <a:p>
            <a:r>
              <a:rPr lang="fr-FR" sz="2400" b="1" dirty="0"/>
              <a:t>Attractivité et échanges internationaux</a:t>
            </a:r>
          </a:p>
        </p:txBody>
      </p:sp>
      <p:sp>
        <p:nvSpPr>
          <p:cNvPr id="14" name="Espace réservé du numéro de diapositive 13"/>
          <p:cNvSpPr>
            <a:spLocks noGrp="1"/>
          </p:cNvSpPr>
          <p:nvPr>
            <p:ph type="sldNum" sz="quarter" idx="12"/>
          </p:nvPr>
        </p:nvSpPr>
        <p:spPr/>
        <p:txBody>
          <a:bodyPr/>
          <a:lstStyle/>
          <a:p>
            <a:fld id="{DE694F0E-0676-4180-A2DD-6106C68C040A}" type="slidenum">
              <a:rPr lang="fr-FR" smtClean="0"/>
              <a:t>3</a:t>
            </a:fld>
            <a:endParaRPr lang="fr-FR"/>
          </a:p>
        </p:txBody>
      </p:sp>
    </p:spTree>
    <p:extLst>
      <p:ext uri="{BB962C8B-B14F-4D97-AF65-F5344CB8AC3E}">
        <p14:creationId xmlns:p14="http://schemas.microsoft.com/office/powerpoint/2010/main" val="399428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0" y="-10440"/>
            <a:ext cx="12204000" cy="954107"/>
            <a:chOff x="0" y="-10440"/>
            <a:chExt cx="12204000" cy="954107"/>
          </a:xfrm>
        </p:grpSpPr>
        <p:sp>
          <p:nvSpPr>
            <p:cNvPr id="5" name="ZoneTexte 4">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Bilan des inscriptions en thèse 2023</a:t>
              </a:r>
              <a:endParaRPr lang="fr-FR" sz="2800" dirty="0">
                <a:solidFill>
                  <a:schemeClr val="bg1"/>
                </a:solidFill>
              </a:endParaRPr>
            </a:p>
          </p:txBody>
        </p:sp>
        <p:pic>
          <p:nvPicPr>
            <p:cNvPr id="6"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Graphique 6"/>
          <p:cNvGraphicFramePr>
            <a:graphicFrameLocks/>
          </p:cNvGraphicFramePr>
          <p:nvPr>
            <p:extLst>
              <p:ext uri="{D42A27DB-BD31-4B8C-83A1-F6EECF244321}">
                <p14:modId xmlns:p14="http://schemas.microsoft.com/office/powerpoint/2010/main" val="1963165640"/>
              </p:ext>
            </p:extLst>
          </p:nvPr>
        </p:nvGraphicFramePr>
        <p:xfrm>
          <a:off x="3387199" y="336491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val="672321923"/>
              </p:ext>
            </p:extLst>
          </p:nvPr>
        </p:nvGraphicFramePr>
        <p:xfrm>
          <a:off x="3387199" y="1646618"/>
          <a:ext cx="5533524" cy="4213270"/>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p:cNvSpPr txBox="1"/>
          <p:nvPr/>
        </p:nvSpPr>
        <p:spPr>
          <a:xfrm>
            <a:off x="4675031" y="6272011"/>
            <a:ext cx="2957861" cy="400110"/>
          </a:xfrm>
          <a:prstGeom prst="rect">
            <a:avLst/>
          </a:prstGeom>
          <a:noFill/>
        </p:spPr>
        <p:txBody>
          <a:bodyPr wrap="none" rtlCol="0">
            <a:spAutoFit/>
          </a:bodyPr>
          <a:lstStyle/>
          <a:p>
            <a:r>
              <a:rPr lang="fr-FR" sz="1000" i="1" dirty="0"/>
              <a:t>*1 inscription en 6eme année: ASRI ISOMER mi-temps</a:t>
            </a:r>
          </a:p>
          <a:p>
            <a:r>
              <a:rPr lang="fr-FR" sz="1000" i="1" dirty="0" err="1"/>
              <a:t>Dir</a:t>
            </a:r>
            <a:r>
              <a:rPr lang="fr-FR" sz="1000" i="1" dirty="0"/>
              <a:t> de thèse: Olivier </a:t>
            </a:r>
            <a:r>
              <a:rPr lang="fr-FR" sz="1000" i="1" dirty="0" err="1"/>
              <a:t>Grovel</a:t>
            </a:r>
            <a:r>
              <a:rPr lang="fr-FR" sz="1000" i="1" dirty="0"/>
              <a:t>. </a:t>
            </a:r>
          </a:p>
        </p:txBody>
      </p:sp>
      <p:sp>
        <p:nvSpPr>
          <p:cNvPr id="11" name="Espace réservé du numéro de diapositive 10"/>
          <p:cNvSpPr>
            <a:spLocks noGrp="1"/>
          </p:cNvSpPr>
          <p:nvPr>
            <p:ph type="sldNum" sz="quarter" idx="12"/>
          </p:nvPr>
        </p:nvSpPr>
        <p:spPr/>
        <p:txBody>
          <a:bodyPr/>
          <a:lstStyle/>
          <a:p>
            <a:fld id="{DE694F0E-0676-4180-A2DD-6106C68C040A}" type="slidenum">
              <a:rPr lang="fr-FR" smtClean="0"/>
              <a:t>4</a:t>
            </a:fld>
            <a:endParaRPr lang="fr-FR"/>
          </a:p>
        </p:txBody>
      </p:sp>
    </p:spTree>
    <p:extLst>
      <p:ext uri="{BB962C8B-B14F-4D97-AF65-F5344CB8AC3E}">
        <p14:creationId xmlns:p14="http://schemas.microsoft.com/office/powerpoint/2010/main" val="283004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0" y="-10440"/>
            <a:ext cx="12204000" cy="954107"/>
            <a:chOff x="0" y="-10440"/>
            <a:chExt cx="12204000" cy="954107"/>
          </a:xfrm>
        </p:grpSpPr>
        <p:sp>
          <p:nvSpPr>
            <p:cNvPr id="5" name="ZoneTexte 4">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Bilan des inscriptions en thèse 2023</a:t>
              </a:r>
              <a:endParaRPr lang="fr-FR" sz="2800" dirty="0">
                <a:solidFill>
                  <a:schemeClr val="bg1"/>
                </a:solidFill>
              </a:endParaRPr>
            </a:p>
          </p:txBody>
        </p:sp>
        <p:pic>
          <p:nvPicPr>
            <p:cNvPr id="6"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Graphique 6"/>
          <p:cNvGraphicFramePr>
            <a:graphicFrameLocks/>
          </p:cNvGraphicFramePr>
          <p:nvPr>
            <p:extLst>
              <p:ext uri="{D42A27DB-BD31-4B8C-83A1-F6EECF244321}">
                <p14:modId xmlns:p14="http://schemas.microsoft.com/office/powerpoint/2010/main" val="4066807253"/>
              </p:ext>
            </p:extLst>
          </p:nvPr>
        </p:nvGraphicFramePr>
        <p:xfrm>
          <a:off x="-144725" y="281887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ce réservé du numéro de diapositive 7"/>
          <p:cNvSpPr>
            <a:spLocks noGrp="1"/>
          </p:cNvSpPr>
          <p:nvPr>
            <p:ph type="sldNum" sz="quarter" idx="12"/>
          </p:nvPr>
        </p:nvSpPr>
        <p:spPr/>
        <p:txBody>
          <a:bodyPr/>
          <a:lstStyle/>
          <a:p>
            <a:fld id="{DE694F0E-0676-4180-A2DD-6106C68C040A}" type="slidenum">
              <a:rPr lang="fr-FR" smtClean="0"/>
              <a:t>5</a:t>
            </a:fld>
            <a:endParaRPr lang="fr-FR"/>
          </a:p>
        </p:txBody>
      </p:sp>
      <p:graphicFrame>
        <p:nvGraphicFramePr>
          <p:cNvPr id="12" name="Graphique 11"/>
          <p:cNvGraphicFramePr>
            <a:graphicFrameLocks/>
          </p:cNvGraphicFramePr>
          <p:nvPr>
            <p:extLst>
              <p:ext uri="{D42A27DB-BD31-4B8C-83A1-F6EECF244321}">
                <p14:modId xmlns:p14="http://schemas.microsoft.com/office/powerpoint/2010/main" val="2712070336"/>
              </p:ext>
            </p:extLst>
          </p:nvPr>
        </p:nvGraphicFramePr>
        <p:xfrm>
          <a:off x="131500" y="1120596"/>
          <a:ext cx="8591550" cy="5505450"/>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a:extLst>
              <a:ext uri="{FF2B5EF4-FFF2-40B4-BE49-F238E27FC236}">
                <a16:creationId xmlns:a16="http://schemas.microsoft.com/office/drawing/2014/main" id="{D4AF7E93-9A90-C8AD-A902-E5867A72E3AF}"/>
              </a:ext>
            </a:extLst>
          </p:cNvPr>
          <p:cNvSpPr txBox="1"/>
          <p:nvPr/>
        </p:nvSpPr>
        <p:spPr>
          <a:xfrm>
            <a:off x="6645729" y="4289119"/>
            <a:ext cx="5135336" cy="646331"/>
          </a:xfrm>
          <a:prstGeom prst="rect">
            <a:avLst/>
          </a:prstGeom>
          <a:noFill/>
        </p:spPr>
        <p:txBody>
          <a:bodyPr wrap="square" rtlCol="0">
            <a:spAutoFit/>
          </a:bodyPr>
          <a:lstStyle/>
          <a:p>
            <a:r>
              <a:rPr lang="fr-FR" dirty="0">
                <a:solidFill>
                  <a:srgbClr val="FF0000"/>
                </a:solidFill>
              </a:rPr>
              <a:t>Les données 2023 sont en cours de consolidation. Les graphiques définitifs seront ajoutés à ce CR</a:t>
            </a:r>
          </a:p>
        </p:txBody>
      </p:sp>
    </p:spTree>
    <p:extLst>
      <p:ext uri="{BB962C8B-B14F-4D97-AF65-F5344CB8AC3E}">
        <p14:creationId xmlns:p14="http://schemas.microsoft.com/office/powerpoint/2010/main" val="103009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10440"/>
            <a:ext cx="12204000" cy="1384995"/>
            <a:chOff x="0" y="-10440"/>
            <a:chExt cx="12204000" cy="1384995"/>
          </a:xfrm>
        </p:grpSpPr>
        <p:sp>
          <p:nvSpPr>
            <p:cNvPr id="4" name="ZoneTexte 3">
              <a:extLst>
                <a:ext uri="{FF2B5EF4-FFF2-40B4-BE49-F238E27FC236}">
                  <a16:creationId xmlns:a16="http://schemas.microsoft.com/office/drawing/2014/main" id="{B12C9A5F-2AFD-F2BE-6516-B9E56D7E69D1}"/>
                </a:ext>
              </a:extLst>
            </p:cNvPr>
            <p:cNvSpPr txBox="1"/>
            <p:nvPr/>
          </p:nvSpPr>
          <p:spPr>
            <a:xfrm>
              <a:off x="0" y="-10440"/>
              <a:ext cx="12204000" cy="1384995"/>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Bilan des soutenances de thèse 2023</a:t>
              </a:r>
            </a:p>
            <a:p>
              <a:pPr algn="ctr"/>
              <a:r>
                <a:rPr lang="fr-FR" sz="2800" b="1" dirty="0">
                  <a:solidFill>
                    <a:schemeClr val="bg1"/>
                  </a:solidFill>
                </a:rPr>
                <a:t>et durée des thèses</a:t>
              </a:r>
              <a:endParaRPr lang="fr-FR" sz="2800" dirty="0">
                <a:solidFill>
                  <a:schemeClr val="bg1"/>
                </a:solidFill>
              </a:endParaRPr>
            </a:p>
          </p:txBody>
        </p:sp>
        <p:pic>
          <p:nvPicPr>
            <p:cNvPr id="5"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Espace réservé du numéro de diapositive 1"/>
          <p:cNvSpPr>
            <a:spLocks noGrp="1"/>
          </p:cNvSpPr>
          <p:nvPr>
            <p:ph type="sldNum" sz="quarter" idx="12"/>
          </p:nvPr>
        </p:nvSpPr>
        <p:spPr/>
        <p:txBody>
          <a:bodyPr/>
          <a:lstStyle/>
          <a:p>
            <a:fld id="{DE694F0E-0676-4180-A2DD-6106C68C040A}" type="slidenum">
              <a:rPr lang="fr-FR" smtClean="0"/>
              <a:t>6</a:t>
            </a:fld>
            <a:endParaRPr lang="fr-FR"/>
          </a:p>
        </p:txBody>
      </p:sp>
      <p:pic>
        <p:nvPicPr>
          <p:cNvPr id="7" name="Image 6"/>
          <p:cNvPicPr>
            <a:picLocks noChangeAspect="1"/>
          </p:cNvPicPr>
          <p:nvPr/>
        </p:nvPicPr>
        <p:blipFill>
          <a:blip r:embed="rId3"/>
          <a:stretch>
            <a:fillRect/>
          </a:stretch>
        </p:blipFill>
        <p:spPr>
          <a:xfrm>
            <a:off x="267101" y="2034863"/>
            <a:ext cx="3552559" cy="1972143"/>
          </a:xfrm>
          <a:prstGeom prst="rect">
            <a:avLst/>
          </a:prstGeom>
        </p:spPr>
      </p:pic>
      <p:sp>
        <p:nvSpPr>
          <p:cNvPr id="8" name="ZoneTexte 7"/>
          <p:cNvSpPr txBox="1"/>
          <p:nvPr/>
        </p:nvSpPr>
        <p:spPr>
          <a:xfrm>
            <a:off x="206061" y="1704502"/>
            <a:ext cx="1915461" cy="276999"/>
          </a:xfrm>
          <a:prstGeom prst="rect">
            <a:avLst/>
          </a:prstGeom>
          <a:noFill/>
        </p:spPr>
        <p:txBody>
          <a:bodyPr wrap="none" rtlCol="0">
            <a:spAutoFit/>
          </a:bodyPr>
          <a:lstStyle/>
          <a:p>
            <a:r>
              <a:rPr lang="fr-FR" sz="1200" dirty="0"/>
              <a:t>Tiré du Conseil de juin 2023</a:t>
            </a:r>
          </a:p>
        </p:txBody>
      </p:sp>
      <p:pic>
        <p:nvPicPr>
          <p:cNvPr id="6" name="Image 5"/>
          <p:cNvPicPr>
            <a:picLocks noChangeAspect="1"/>
          </p:cNvPicPr>
          <p:nvPr/>
        </p:nvPicPr>
        <p:blipFill>
          <a:blip r:embed="rId4"/>
          <a:stretch>
            <a:fillRect/>
          </a:stretch>
        </p:blipFill>
        <p:spPr>
          <a:xfrm>
            <a:off x="267101" y="4156960"/>
            <a:ext cx="4477689" cy="1644973"/>
          </a:xfrm>
          <a:prstGeom prst="rect">
            <a:avLst/>
          </a:prstGeom>
        </p:spPr>
      </p:pic>
      <p:sp>
        <p:nvSpPr>
          <p:cNvPr id="9" name="ZoneTexte 8">
            <a:extLst>
              <a:ext uri="{FF2B5EF4-FFF2-40B4-BE49-F238E27FC236}">
                <a16:creationId xmlns:a16="http://schemas.microsoft.com/office/drawing/2014/main" id="{9F335E1D-814B-C193-08B4-B8F294192A38}"/>
              </a:ext>
            </a:extLst>
          </p:cNvPr>
          <p:cNvSpPr txBox="1"/>
          <p:nvPr/>
        </p:nvSpPr>
        <p:spPr>
          <a:xfrm>
            <a:off x="5151664" y="3683840"/>
            <a:ext cx="5135336" cy="646331"/>
          </a:xfrm>
          <a:prstGeom prst="rect">
            <a:avLst/>
          </a:prstGeom>
          <a:noFill/>
        </p:spPr>
        <p:txBody>
          <a:bodyPr wrap="square" rtlCol="0">
            <a:spAutoFit/>
          </a:bodyPr>
          <a:lstStyle/>
          <a:p>
            <a:r>
              <a:rPr lang="fr-FR" dirty="0">
                <a:solidFill>
                  <a:srgbClr val="FF0000"/>
                </a:solidFill>
              </a:rPr>
              <a:t>Les données 2023 sont en cours de consolidation. Les graphiques définitifs seront ajoutés à ce CR</a:t>
            </a:r>
          </a:p>
        </p:txBody>
      </p:sp>
    </p:spTree>
    <p:extLst>
      <p:ext uri="{BB962C8B-B14F-4D97-AF65-F5344CB8AC3E}">
        <p14:creationId xmlns:p14="http://schemas.microsoft.com/office/powerpoint/2010/main" val="154047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6783" y="1531572"/>
            <a:ext cx="11394219" cy="923330"/>
          </a:xfrm>
          <a:prstGeom prst="rect">
            <a:avLst/>
          </a:prstGeom>
          <a:noFill/>
        </p:spPr>
        <p:txBody>
          <a:bodyPr wrap="square" rtlCol="0">
            <a:spAutoFit/>
          </a:bodyPr>
          <a:lstStyle/>
          <a:p>
            <a:pPr marL="285750" indent="-285750">
              <a:buFontTx/>
              <a:buChar char="-"/>
            </a:pPr>
            <a:r>
              <a:rPr lang="fr-FR" b="1" dirty="0"/>
              <a:t>Bilan inscription HDR 2023:</a:t>
            </a:r>
          </a:p>
          <a:p>
            <a:r>
              <a:rPr lang="fr-FR" dirty="0"/>
              <a:t>	*Liste consolidée inscriptions HDR et nb par site et établissements. </a:t>
            </a:r>
          </a:p>
          <a:p>
            <a:r>
              <a:rPr lang="fr-FR" dirty="0"/>
              <a:t>	* Demandes HDR hors établissements de l’ED VAAME</a:t>
            </a:r>
          </a:p>
        </p:txBody>
      </p:sp>
      <p:grpSp>
        <p:nvGrpSpPr>
          <p:cNvPr id="3" name="Groupe 2"/>
          <p:cNvGrpSpPr/>
          <p:nvPr/>
        </p:nvGrpSpPr>
        <p:grpSpPr>
          <a:xfrm>
            <a:off x="0" y="-10440"/>
            <a:ext cx="12204000" cy="1384995"/>
            <a:chOff x="0" y="-10440"/>
            <a:chExt cx="12204000" cy="1384995"/>
          </a:xfrm>
        </p:grpSpPr>
        <p:sp>
          <p:nvSpPr>
            <p:cNvPr id="4" name="ZoneTexte 3">
              <a:extLst>
                <a:ext uri="{FF2B5EF4-FFF2-40B4-BE49-F238E27FC236}">
                  <a16:creationId xmlns:a16="http://schemas.microsoft.com/office/drawing/2014/main" id="{B12C9A5F-2AFD-F2BE-6516-B9E56D7E69D1}"/>
                </a:ext>
              </a:extLst>
            </p:cNvPr>
            <p:cNvSpPr txBox="1"/>
            <p:nvPr/>
          </p:nvSpPr>
          <p:spPr>
            <a:xfrm>
              <a:off x="0" y="-10440"/>
              <a:ext cx="12204000" cy="1384995"/>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Bilan des inscriptions et soutenances d’ HDR </a:t>
              </a:r>
            </a:p>
            <a:p>
              <a:pPr algn="ctr"/>
              <a:r>
                <a:rPr lang="fr-FR" sz="2800" b="1" dirty="0">
                  <a:solidFill>
                    <a:schemeClr val="bg1"/>
                  </a:solidFill>
                </a:rPr>
                <a:t>en 2023</a:t>
              </a:r>
              <a:endParaRPr lang="fr-FR" sz="2800" dirty="0">
                <a:solidFill>
                  <a:schemeClr val="bg1"/>
                </a:solidFill>
              </a:endParaRPr>
            </a:p>
          </p:txBody>
        </p:sp>
        <p:pic>
          <p:nvPicPr>
            <p:cNvPr id="5"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Espace réservé du numéro de diapositive 7"/>
          <p:cNvSpPr>
            <a:spLocks noGrp="1"/>
          </p:cNvSpPr>
          <p:nvPr>
            <p:ph type="sldNum" sz="quarter" idx="12"/>
          </p:nvPr>
        </p:nvSpPr>
        <p:spPr/>
        <p:txBody>
          <a:bodyPr/>
          <a:lstStyle/>
          <a:p>
            <a:fld id="{DE694F0E-0676-4180-A2DD-6106C68C040A}" type="slidenum">
              <a:rPr lang="fr-FR" smtClean="0"/>
              <a:t>7</a:t>
            </a:fld>
            <a:endParaRPr lang="fr-FR"/>
          </a:p>
        </p:txBody>
      </p:sp>
      <p:pic>
        <p:nvPicPr>
          <p:cNvPr id="6" name="Image 5"/>
          <p:cNvPicPr>
            <a:picLocks noChangeAspect="1"/>
          </p:cNvPicPr>
          <p:nvPr/>
        </p:nvPicPr>
        <p:blipFill>
          <a:blip r:embed="rId3"/>
          <a:stretch>
            <a:fillRect/>
          </a:stretch>
        </p:blipFill>
        <p:spPr>
          <a:xfrm>
            <a:off x="1414446" y="2894354"/>
            <a:ext cx="6734934" cy="2558948"/>
          </a:xfrm>
          <a:prstGeom prst="rect">
            <a:avLst/>
          </a:prstGeom>
        </p:spPr>
      </p:pic>
      <p:sp>
        <p:nvSpPr>
          <p:cNvPr id="7" name="ZoneTexte 6">
            <a:extLst>
              <a:ext uri="{FF2B5EF4-FFF2-40B4-BE49-F238E27FC236}">
                <a16:creationId xmlns:a16="http://schemas.microsoft.com/office/drawing/2014/main" id="{A29DEB70-3C4C-4123-EE39-E4C4458090C1}"/>
              </a:ext>
            </a:extLst>
          </p:cNvPr>
          <p:cNvSpPr txBox="1"/>
          <p:nvPr/>
        </p:nvSpPr>
        <p:spPr>
          <a:xfrm>
            <a:off x="2302330" y="5710019"/>
            <a:ext cx="5135336" cy="646331"/>
          </a:xfrm>
          <a:prstGeom prst="rect">
            <a:avLst/>
          </a:prstGeom>
          <a:noFill/>
        </p:spPr>
        <p:txBody>
          <a:bodyPr wrap="square" rtlCol="0">
            <a:spAutoFit/>
          </a:bodyPr>
          <a:lstStyle/>
          <a:p>
            <a:r>
              <a:rPr lang="fr-FR" dirty="0">
                <a:solidFill>
                  <a:srgbClr val="FF0000"/>
                </a:solidFill>
              </a:rPr>
              <a:t>Les données 2023 sont en cours de consolidation. Les graphiques définitifs seront ajoutés à ce CR</a:t>
            </a:r>
          </a:p>
        </p:txBody>
      </p:sp>
    </p:spTree>
    <p:extLst>
      <p:ext uri="{BB962C8B-B14F-4D97-AF65-F5344CB8AC3E}">
        <p14:creationId xmlns:p14="http://schemas.microsoft.com/office/powerpoint/2010/main" val="208829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12C9A5F-2AFD-F2BE-6516-B9E56D7E69D1}"/>
              </a:ext>
            </a:extLst>
          </p:cNvPr>
          <p:cNvSpPr txBox="1"/>
          <p:nvPr/>
        </p:nvSpPr>
        <p:spPr>
          <a:xfrm>
            <a:off x="0" y="-10440"/>
            <a:ext cx="12204000" cy="954107"/>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Contrats doctoraux au concours ED</a:t>
            </a:r>
            <a:endParaRPr lang="fr-FR" sz="2800" dirty="0">
              <a:solidFill>
                <a:schemeClr val="bg1"/>
              </a:solidFill>
            </a:endParaRPr>
          </a:p>
        </p:txBody>
      </p:sp>
      <p:pic>
        <p:nvPicPr>
          <p:cNvPr id="4"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1739269017"/>
              </p:ext>
            </p:extLst>
          </p:nvPr>
        </p:nvGraphicFramePr>
        <p:xfrm>
          <a:off x="2110734" y="1998104"/>
          <a:ext cx="8128000" cy="4104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37702257"/>
                    </a:ext>
                  </a:extLst>
                </a:gridCol>
                <a:gridCol w="2032000">
                  <a:extLst>
                    <a:ext uri="{9D8B030D-6E8A-4147-A177-3AD203B41FA5}">
                      <a16:colId xmlns:a16="http://schemas.microsoft.com/office/drawing/2014/main" val="206935386"/>
                    </a:ext>
                  </a:extLst>
                </a:gridCol>
                <a:gridCol w="2032000">
                  <a:extLst>
                    <a:ext uri="{9D8B030D-6E8A-4147-A177-3AD203B41FA5}">
                      <a16:colId xmlns:a16="http://schemas.microsoft.com/office/drawing/2014/main" val="2994724276"/>
                    </a:ext>
                  </a:extLst>
                </a:gridCol>
                <a:gridCol w="2032000">
                  <a:extLst>
                    <a:ext uri="{9D8B030D-6E8A-4147-A177-3AD203B41FA5}">
                      <a16:colId xmlns:a16="http://schemas.microsoft.com/office/drawing/2014/main" val="2362786166"/>
                    </a:ext>
                  </a:extLst>
                </a:gridCol>
              </a:tblGrid>
              <a:tr h="370840">
                <a:tc>
                  <a:txBody>
                    <a:bodyPr/>
                    <a:lstStyle/>
                    <a:p>
                      <a:r>
                        <a:rPr lang="fr-FR" dirty="0"/>
                        <a:t>Sous</a:t>
                      </a:r>
                      <a:r>
                        <a:rPr lang="fr-FR" baseline="0" dirty="0"/>
                        <a:t>-jury</a:t>
                      </a:r>
                      <a:endParaRPr lang="fr-FR" dirty="0"/>
                    </a:p>
                  </a:txBody>
                  <a:tcPr>
                    <a:solidFill>
                      <a:srgbClr val="7030A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Etablissement</a:t>
                      </a:r>
                    </a:p>
                    <a:p>
                      <a:endParaRPr lang="fr-FR" dirty="0"/>
                    </a:p>
                  </a:txBody>
                  <a:tcPr>
                    <a:solidFill>
                      <a:srgbClr val="7030A0"/>
                    </a:solidFill>
                  </a:tcPr>
                </a:tc>
                <a:tc>
                  <a:txBody>
                    <a:bodyPr/>
                    <a:lstStyle/>
                    <a:p>
                      <a:r>
                        <a:rPr lang="fr-FR" dirty="0"/>
                        <a:t>UR</a:t>
                      </a:r>
                    </a:p>
                  </a:txBody>
                  <a:tcPr>
                    <a:solidFill>
                      <a:srgbClr val="7030A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Contrat doctoral au concours</a:t>
                      </a:r>
                      <a:r>
                        <a:rPr lang="fr-FR" baseline="0" dirty="0"/>
                        <a:t> ED VAAME </a:t>
                      </a:r>
                      <a:r>
                        <a:rPr lang="fr-FR" sz="2800" baseline="0" dirty="0"/>
                        <a:t>2023</a:t>
                      </a:r>
                      <a:endParaRPr lang="fr-FR" sz="2800" dirty="0"/>
                    </a:p>
                    <a:p>
                      <a:endParaRPr lang="fr-FR" dirty="0"/>
                    </a:p>
                  </a:txBody>
                  <a:tcPr>
                    <a:solidFill>
                      <a:srgbClr val="7030A0"/>
                    </a:solidFill>
                  </a:tcPr>
                </a:tc>
                <a:extLst>
                  <a:ext uri="{0D108BD9-81ED-4DB2-BD59-A6C34878D82A}">
                    <a16:rowId xmlns:a16="http://schemas.microsoft.com/office/drawing/2014/main" val="1778172612"/>
                  </a:ext>
                </a:extLst>
              </a:tr>
              <a:tr h="370840">
                <a:tc rowSpan="3">
                  <a:txBody>
                    <a:bodyPr/>
                    <a:lstStyle/>
                    <a:p>
                      <a:pPr algn="ctr"/>
                      <a:r>
                        <a:rPr lang="fr-FR" dirty="0"/>
                        <a:t>Mer</a:t>
                      </a:r>
                    </a:p>
                  </a:txBody>
                  <a:tcPr>
                    <a:solidFill>
                      <a:schemeClr val="accent1"/>
                    </a:solidFill>
                  </a:tcPr>
                </a:tc>
                <a:tc>
                  <a:txBody>
                    <a:bodyPr/>
                    <a:lstStyle/>
                    <a:p>
                      <a:r>
                        <a:rPr lang="fr-FR" dirty="0"/>
                        <a:t>IFREMER</a:t>
                      </a:r>
                    </a:p>
                  </a:txBody>
                  <a:tcPr>
                    <a:solidFill>
                      <a:schemeClr val="accent1"/>
                    </a:solidFill>
                  </a:tcPr>
                </a:tc>
                <a:tc>
                  <a:txBody>
                    <a:bodyPr/>
                    <a:lstStyle/>
                    <a:p>
                      <a:r>
                        <a:rPr lang="fr-FR" dirty="0"/>
                        <a:t>MASAE, CCEM, PHYTOX</a:t>
                      </a:r>
                    </a:p>
                  </a:txBody>
                  <a:tcPr>
                    <a:solidFill>
                      <a:schemeClr val="accent1"/>
                    </a:solidFill>
                  </a:tcPr>
                </a:tc>
                <a:tc>
                  <a:txBody>
                    <a:bodyPr/>
                    <a:lstStyle/>
                    <a:p>
                      <a:pPr algn="ctr"/>
                      <a:r>
                        <a:rPr lang="fr-FR" dirty="0"/>
                        <a:t>3</a:t>
                      </a:r>
                    </a:p>
                  </a:txBody>
                  <a:tcPr>
                    <a:solidFill>
                      <a:schemeClr val="accent1"/>
                    </a:solidFill>
                  </a:tcPr>
                </a:tc>
                <a:extLst>
                  <a:ext uri="{0D108BD9-81ED-4DB2-BD59-A6C34878D82A}">
                    <a16:rowId xmlns:a16="http://schemas.microsoft.com/office/drawing/2014/main" val="68100737"/>
                  </a:ext>
                </a:extLst>
              </a:tr>
              <a:tr h="370840">
                <a:tc vMerge="1">
                  <a:txBody>
                    <a:bodyPr/>
                    <a:lstStyle/>
                    <a:p>
                      <a:pPr algn="ctr"/>
                      <a:endParaRPr lang="fr-FR" dirty="0"/>
                    </a:p>
                  </a:txBody>
                  <a:tcPr/>
                </a:tc>
                <a:tc>
                  <a:txBody>
                    <a:bodyPr/>
                    <a:lstStyle/>
                    <a:p>
                      <a:r>
                        <a:rPr lang="fr-FR" dirty="0"/>
                        <a:t>UA</a:t>
                      </a:r>
                    </a:p>
                  </a:txBody>
                  <a:tcPr>
                    <a:solidFill>
                      <a:schemeClr val="accent1"/>
                    </a:solidFill>
                  </a:tcPr>
                </a:tc>
                <a:tc>
                  <a:txBody>
                    <a:bodyPr/>
                    <a:lstStyle/>
                    <a:p>
                      <a:r>
                        <a:rPr lang="fr-FR" dirty="0"/>
                        <a:t>LPG</a:t>
                      </a:r>
                    </a:p>
                  </a:txBody>
                  <a:tcPr>
                    <a:solidFill>
                      <a:schemeClr val="accent1"/>
                    </a:solidFill>
                  </a:tcPr>
                </a:tc>
                <a:tc>
                  <a:txBody>
                    <a:bodyPr/>
                    <a:lstStyle/>
                    <a:p>
                      <a:pPr algn="ctr"/>
                      <a:r>
                        <a:rPr lang="fr-FR" dirty="0"/>
                        <a:t>1</a:t>
                      </a:r>
                    </a:p>
                  </a:txBody>
                  <a:tcPr>
                    <a:solidFill>
                      <a:schemeClr val="accent1"/>
                    </a:solidFill>
                  </a:tcPr>
                </a:tc>
                <a:extLst>
                  <a:ext uri="{0D108BD9-81ED-4DB2-BD59-A6C34878D82A}">
                    <a16:rowId xmlns:a16="http://schemas.microsoft.com/office/drawing/2014/main" val="261149097"/>
                  </a:ext>
                </a:extLst>
              </a:tr>
              <a:tr h="370840">
                <a:tc vMerge="1">
                  <a:txBody>
                    <a:bodyPr/>
                    <a:lstStyle/>
                    <a:p>
                      <a:pPr algn="ctr"/>
                      <a:endParaRPr lang="fr-FR" dirty="0"/>
                    </a:p>
                  </a:txBody>
                  <a:tcPr/>
                </a:tc>
                <a:tc>
                  <a:txBody>
                    <a:bodyPr/>
                    <a:lstStyle/>
                    <a:p>
                      <a:r>
                        <a:rPr lang="fr-FR" dirty="0"/>
                        <a:t>NU</a:t>
                      </a:r>
                    </a:p>
                  </a:txBody>
                  <a:tcPr>
                    <a:solidFill>
                      <a:schemeClr val="accent1"/>
                    </a:solidFill>
                  </a:tcPr>
                </a:tc>
                <a:tc>
                  <a:txBody>
                    <a:bodyPr/>
                    <a:lstStyle/>
                    <a:p>
                      <a:r>
                        <a:rPr lang="fr-FR" dirty="0"/>
                        <a:t>ISOMER US2, </a:t>
                      </a:r>
                    </a:p>
                    <a:p>
                      <a:r>
                        <a:rPr lang="fr-FR" dirty="0"/>
                        <a:t>US2B</a:t>
                      </a:r>
                    </a:p>
                  </a:txBody>
                  <a:tcPr>
                    <a:solidFill>
                      <a:schemeClr val="accent1"/>
                    </a:solidFill>
                  </a:tcPr>
                </a:tc>
                <a:tc>
                  <a:txBody>
                    <a:bodyPr/>
                    <a:lstStyle/>
                    <a:p>
                      <a:pPr algn="ctr"/>
                      <a:r>
                        <a:rPr lang="fr-FR" dirty="0">
                          <a:solidFill>
                            <a:schemeClr val="tx1"/>
                          </a:solidFill>
                        </a:rPr>
                        <a:t>2</a:t>
                      </a:r>
                    </a:p>
                  </a:txBody>
                  <a:tcPr>
                    <a:solidFill>
                      <a:schemeClr val="accent1"/>
                    </a:solidFill>
                  </a:tcPr>
                </a:tc>
                <a:extLst>
                  <a:ext uri="{0D108BD9-81ED-4DB2-BD59-A6C34878D82A}">
                    <a16:rowId xmlns:a16="http://schemas.microsoft.com/office/drawing/2014/main" val="3272662608"/>
                  </a:ext>
                </a:extLst>
              </a:tr>
              <a:tr h="370840">
                <a:tc rowSpan="3">
                  <a:txBody>
                    <a:bodyPr/>
                    <a:lstStyle/>
                    <a:p>
                      <a:pPr algn="ctr"/>
                      <a:r>
                        <a:rPr lang="fr-FR" dirty="0"/>
                        <a:t>Végétal</a:t>
                      </a:r>
                    </a:p>
                  </a:txBody>
                  <a:tcPr>
                    <a:solidFill>
                      <a:schemeClr val="accent6">
                        <a:lumMod val="60000"/>
                        <a:lumOff val="40000"/>
                      </a:schemeClr>
                    </a:solidFill>
                  </a:tcPr>
                </a:tc>
                <a:tc>
                  <a:txBody>
                    <a:bodyPr/>
                    <a:lstStyle/>
                    <a:p>
                      <a:r>
                        <a:rPr lang="fr-FR" dirty="0"/>
                        <a:t>IARA</a:t>
                      </a:r>
                    </a:p>
                  </a:txBody>
                  <a:tcPr>
                    <a:solidFill>
                      <a:schemeClr val="accent6">
                        <a:lumMod val="60000"/>
                        <a:lumOff val="40000"/>
                      </a:schemeClr>
                    </a:solidFill>
                  </a:tcPr>
                </a:tc>
                <a:tc>
                  <a:txBody>
                    <a:bodyPr/>
                    <a:lstStyle/>
                    <a:p>
                      <a:r>
                        <a:rPr lang="fr-FR" dirty="0"/>
                        <a:t>IRHS</a:t>
                      </a:r>
                    </a:p>
                  </a:txBody>
                  <a:tcPr>
                    <a:solidFill>
                      <a:schemeClr val="accent6">
                        <a:lumMod val="60000"/>
                        <a:lumOff val="40000"/>
                      </a:schemeClr>
                    </a:solidFill>
                  </a:tcPr>
                </a:tc>
                <a:tc>
                  <a:txBody>
                    <a:bodyPr/>
                    <a:lstStyle/>
                    <a:p>
                      <a:pPr algn="ctr"/>
                      <a:r>
                        <a:rPr lang="fr-FR" dirty="0"/>
                        <a:t>1</a:t>
                      </a:r>
                    </a:p>
                  </a:txBody>
                  <a:tcPr>
                    <a:solidFill>
                      <a:schemeClr val="accent6">
                        <a:lumMod val="60000"/>
                        <a:lumOff val="40000"/>
                      </a:schemeClr>
                    </a:solidFill>
                  </a:tcPr>
                </a:tc>
                <a:extLst>
                  <a:ext uri="{0D108BD9-81ED-4DB2-BD59-A6C34878D82A}">
                    <a16:rowId xmlns:a16="http://schemas.microsoft.com/office/drawing/2014/main" val="27317178"/>
                  </a:ext>
                </a:extLst>
              </a:tr>
              <a:tr h="370840">
                <a:tc vMerge="1">
                  <a:txBody>
                    <a:bodyPr/>
                    <a:lstStyle/>
                    <a:p>
                      <a:endParaRPr lang="fr-FR" dirty="0"/>
                    </a:p>
                  </a:txBody>
                  <a:tcPr/>
                </a:tc>
                <a:tc>
                  <a:txBody>
                    <a:bodyPr/>
                    <a:lstStyle/>
                    <a:p>
                      <a:r>
                        <a:rPr lang="fr-FR" dirty="0"/>
                        <a:t>UA</a:t>
                      </a:r>
                    </a:p>
                  </a:txBody>
                  <a:tcPr>
                    <a:solidFill>
                      <a:schemeClr val="accent6">
                        <a:lumMod val="60000"/>
                        <a:lumOff val="40000"/>
                      </a:schemeClr>
                    </a:solidFill>
                  </a:tcPr>
                </a:tc>
                <a:tc>
                  <a:txBody>
                    <a:bodyPr/>
                    <a:lstStyle/>
                    <a:p>
                      <a:r>
                        <a:rPr lang="fr-FR" dirty="0"/>
                        <a:t>SONAS, IRHS</a:t>
                      </a:r>
                    </a:p>
                  </a:txBody>
                  <a:tcPr>
                    <a:solidFill>
                      <a:schemeClr val="accent6">
                        <a:lumMod val="60000"/>
                        <a:lumOff val="40000"/>
                      </a:schemeClr>
                    </a:solidFill>
                  </a:tcPr>
                </a:tc>
                <a:tc>
                  <a:txBody>
                    <a:bodyPr/>
                    <a:lstStyle/>
                    <a:p>
                      <a:pPr algn="ctr"/>
                      <a:r>
                        <a:rPr lang="fr-FR" dirty="0"/>
                        <a:t>2</a:t>
                      </a:r>
                    </a:p>
                  </a:txBody>
                  <a:tcPr>
                    <a:solidFill>
                      <a:schemeClr val="accent6">
                        <a:lumMod val="60000"/>
                        <a:lumOff val="40000"/>
                      </a:schemeClr>
                    </a:solidFill>
                  </a:tcPr>
                </a:tc>
                <a:extLst>
                  <a:ext uri="{0D108BD9-81ED-4DB2-BD59-A6C34878D82A}">
                    <a16:rowId xmlns:a16="http://schemas.microsoft.com/office/drawing/2014/main" val="877962841"/>
                  </a:ext>
                </a:extLst>
              </a:tr>
              <a:tr h="370840">
                <a:tc vMerge="1">
                  <a:txBody>
                    <a:bodyPr/>
                    <a:lstStyle/>
                    <a:p>
                      <a:endParaRPr lang="fr-FR" dirty="0"/>
                    </a:p>
                  </a:txBody>
                  <a:tcPr/>
                </a:tc>
                <a:tc>
                  <a:txBody>
                    <a:bodyPr/>
                    <a:lstStyle/>
                    <a:p>
                      <a:r>
                        <a:rPr lang="fr-FR" dirty="0"/>
                        <a:t>UA</a:t>
                      </a:r>
                    </a:p>
                  </a:txBody>
                  <a:tcPr>
                    <a:solidFill>
                      <a:schemeClr val="accent6">
                        <a:lumMod val="60000"/>
                        <a:lumOff val="40000"/>
                      </a:schemeClr>
                    </a:solidFill>
                  </a:tcPr>
                </a:tc>
                <a:tc>
                  <a:txBody>
                    <a:bodyPr/>
                    <a:lstStyle/>
                    <a:p>
                      <a:r>
                        <a:rPr lang="fr-FR" dirty="0"/>
                        <a:t>IRHS</a:t>
                      </a:r>
                    </a:p>
                  </a:txBody>
                  <a:tcPr>
                    <a:solidFill>
                      <a:schemeClr val="accent6">
                        <a:lumMod val="60000"/>
                        <a:lumOff val="40000"/>
                      </a:schemeClr>
                    </a:solidFill>
                  </a:tcPr>
                </a:tc>
                <a:tc>
                  <a:txBody>
                    <a:bodyPr/>
                    <a:lstStyle/>
                    <a:p>
                      <a:pPr algn="ctr"/>
                      <a:r>
                        <a:rPr lang="fr-FR" dirty="0"/>
                        <a:t>1</a:t>
                      </a:r>
                    </a:p>
                  </a:txBody>
                  <a:tcPr>
                    <a:solidFill>
                      <a:schemeClr val="accent6">
                        <a:lumMod val="60000"/>
                        <a:lumOff val="40000"/>
                      </a:schemeClr>
                    </a:solidFill>
                  </a:tcPr>
                </a:tc>
                <a:extLst>
                  <a:ext uri="{0D108BD9-81ED-4DB2-BD59-A6C34878D82A}">
                    <a16:rowId xmlns:a16="http://schemas.microsoft.com/office/drawing/2014/main" val="2380522821"/>
                  </a:ext>
                </a:extLst>
              </a:tr>
            </a:tbl>
          </a:graphicData>
        </a:graphic>
      </p:graphicFrame>
      <p:sp>
        <p:nvSpPr>
          <p:cNvPr id="9" name="ZoneTexte 8"/>
          <p:cNvSpPr txBox="1"/>
          <p:nvPr/>
        </p:nvSpPr>
        <p:spPr>
          <a:xfrm>
            <a:off x="2236662" y="1506458"/>
            <a:ext cx="6194837" cy="523220"/>
          </a:xfrm>
          <a:prstGeom prst="rect">
            <a:avLst/>
          </a:prstGeom>
          <a:noFill/>
        </p:spPr>
        <p:txBody>
          <a:bodyPr wrap="none" rtlCol="0">
            <a:spAutoFit/>
          </a:bodyPr>
          <a:lstStyle/>
          <a:p>
            <a:r>
              <a:rPr lang="fr-FR" dirty="0"/>
              <a:t>Rappel: </a:t>
            </a:r>
            <a:r>
              <a:rPr lang="fr-FR" sz="2400" b="1" dirty="0"/>
              <a:t>10 contrats doctoraux </a:t>
            </a:r>
            <a:r>
              <a:rPr lang="fr-FR" dirty="0"/>
              <a:t>au concours </a:t>
            </a:r>
            <a:r>
              <a:rPr lang="fr-FR" sz="2800" b="1" dirty="0"/>
              <a:t>ED 2023</a:t>
            </a:r>
          </a:p>
        </p:txBody>
      </p:sp>
      <p:sp>
        <p:nvSpPr>
          <p:cNvPr id="2" name="Espace réservé du numéro de diapositive 1"/>
          <p:cNvSpPr>
            <a:spLocks noGrp="1"/>
          </p:cNvSpPr>
          <p:nvPr>
            <p:ph type="sldNum" sz="quarter" idx="12"/>
          </p:nvPr>
        </p:nvSpPr>
        <p:spPr/>
        <p:txBody>
          <a:bodyPr/>
          <a:lstStyle/>
          <a:p>
            <a:fld id="{DE694F0E-0676-4180-A2DD-6106C68C040A}" type="slidenum">
              <a:rPr lang="fr-FR" smtClean="0"/>
              <a:t>8</a:t>
            </a:fld>
            <a:endParaRPr lang="fr-FR"/>
          </a:p>
        </p:txBody>
      </p:sp>
    </p:spTree>
    <p:extLst>
      <p:ext uri="{BB962C8B-B14F-4D97-AF65-F5344CB8AC3E}">
        <p14:creationId xmlns:p14="http://schemas.microsoft.com/office/powerpoint/2010/main" val="70859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485025815"/>
              </p:ext>
            </p:extLst>
          </p:nvPr>
        </p:nvGraphicFramePr>
        <p:xfrm>
          <a:off x="1872177" y="2681130"/>
          <a:ext cx="8792369" cy="3647440"/>
        </p:xfrm>
        <a:graphic>
          <a:graphicData uri="http://schemas.openxmlformats.org/drawingml/2006/table">
            <a:tbl>
              <a:tblPr firstRow="1" bandRow="1">
                <a:tableStyleId>{93296810-A885-4BE3-A3E7-6D5BEEA58F35}</a:tableStyleId>
              </a:tblPr>
              <a:tblGrid>
                <a:gridCol w="2105807">
                  <a:extLst>
                    <a:ext uri="{9D8B030D-6E8A-4147-A177-3AD203B41FA5}">
                      <a16:colId xmlns:a16="http://schemas.microsoft.com/office/drawing/2014/main" val="2801462146"/>
                    </a:ext>
                  </a:extLst>
                </a:gridCol>
                <a:gridCol w="3343281">
                  <a:extLst>
                    <a:ext uri="{9D8B030D-6E8A-4147-A177-3AD203B41FA5}">
                      <a16:colId xmlns:a16="http://schemas.microsoft.com/office/drawing/2014/main" val="978961775"/>
                    </a:ext>
                  </a:extLst>
                </a:gridCol>
                <a:gridCol w="3343281">
                  <a:extLst>
                    <a:ext uri="{9D8B030D-6E8A-4147-A177-3AD203B41FA5}">
                      <a16:colId xmlns:a16="http://schemas.microsoft.com/office/drawing/2014/main" val="3462756475"/>
                    </a:ext>
                  </a:extLst>
                </a:gridCol>
              </a:tblGrid>
              <a:tr h="370840">
                <a:tc>
                  <a:txBody>
                    <a:bodyPr/>
                    <a:lstStyle/>
                    <a:p>
                      <a:r>
                        <a:rPr lang="fr-FR" dirty="0"/>
                        <a:t>Etablissement</a:t>
                      </a:r>
                    </a:p>
                  </a:txBody>
                  <a:tcPr>
                    <a:solidFill>
                      <a:srgbClr val="7030A0"/>
                    </a:solidFill>
                  </a:tcPr>
                </a:tc>
                <a:tc>
                  <a:txBody>
                    <a:bodyPr/>
                    <a:lstStyle/>
                    <a:p>
                      <a:r>
                        <a:rPr lang="fr-FR" dirty="0"/>
                        <a:t>Nombre CD 2024 du MESRI</a:t>
                      </a:r>
                    </a:p>
                    <a:p>
                      <a:r>
                        <a:rPr lang="fr-FR" dirty="0"/>
                        <a:t>et UR fléchées</a:t>
                      </a:r>
                    </a:p>
                  </a:txBody>
                  <a:tcPr>
                    <a:solidFill>
                      <a:srgbClr val="7030A0"/>
                    </a:solidFill>
                  </a:tcPr>
                </a:tc>
                <a:tc>
                  <a:txBody>
                    <a:bodyPr/>
                    <a:lstStyle/>
                    <a:p>
                      <a:r>
                        <a:rPr lang="fr-FR" dirty="0"/>
                        <a:t>Contrats doctoraux sur AAP des</a:t>
                      </a:r>
                      <a:r>
                        <a:rPr lang="fr-FR" baseline="0" dirty="0"/>
                        <a:t> </a:t>
                      </a:r>
                      <a:r>
                        <a:rPr lang="fr-FR" dirty="0"/>
                        <a:t>établissements</a:t>
                      </a:r>
                    </a:p>
                  </a:txBody>
                  <a:tcPr>
                    <a:solidFill>
                      <a:srgbClr val="7030A0"/>
                    </a:solidFill>
                  </a:tcPr>
                </a:tc>
                <a:extLst>
                  <a:ext uri="{0D108BD9-81ED-4DB2-BD59-A6C34878D82A}">
                    <a16:rowId xmlns:a16="http://schemas.microsoft.com/office/drawing/2014/main" val="413252501"/>
                  </a:ext>
                </a:extLst>
              </a:tr>
              <a:tr h="370840">
                <a:tc>
                  <a:txBody>
                    <a:bodyPr/>
                    <a:lstStyle/>
                    <a:p>
                      <a:r>
                        <a:rPr lang="fr-FR" dirty="0" err="1"/>
                        <a:t>Univ</a:t>
                      </a:r>
                      <a:r>
                        <a:rPr lang="fr-FR" dirty="0"/>
                        <a:t> Angers</a:t>
                      </a:r>
                    </a:p>
                  </a:txBody>
                  <a:tcPr>
                    <a:solidFill>
                      <a:srgbClr val="CCCCFF"/>
                    </a:solidFill>
                  </a:tcPr>
                </a:tc>
                <a:tc>
                  <a:txBody>
                    <a:bodyPr/>
                    <a:lstStyle/>
                    <a:p>
                      <a:pPr algn="ctr"/>
                      <a:r>
                        <a:rPr lang="fr-FR" dirty="0"/>
                        <a:t>3 </a:t>
                      </a:r>
                      <a:r>
                        <a:rPr lang="fr-FR" sz="1600" dirty="0"/>
                        <a:t>(2 fléchés IRHS, 1 à SIFCIR)</a:t>
                      </a:r>
                    </a:p>
                  </a:txBody>
                  <a:tcPr>
                    <a:solidFill>
                      <a:srgbClr val="CCCCFF"/>
                    </a:solidFill>
                  </a:tcPr>
                </a:tc>
                <a:tc>
                  <a:txBody>
                    <a:bodyPr/>
                    <a:lstStyle/>
                    <a:p>
                      <a:pPr algn="ctr"/>
                      <a:r>
                        <a:rPr lang="fr-FR" sz="1800" b="0" baseline="0" dirty="0">
                          <a:solidFill>
                            <a:schemeClr val="tx1"/>
                          </a:solidFill>
                        </a:rPr>
                        <a:t>4 demi-bourses à ED VAAME</a:t>
                      </a:r>
                    </a:p>
                    <a:p>
                      <a:pPr algn="ctr"/>
                      <a:r>
                        <a:rPr lang="fr-FR" sz="1800" b="0" baseline="0" dirty="0">
                          <a:solidFill>
                            <a:schemeClr val="tx1"/>
                          </a:solidFill>
                        </a:rPr>
                        <a:t>(fléchées UR LPG, </a:t>
                      </a:r>
                      <a:r>
                        <a:rPr lang="fr-FR" sz="1800" b="0" baseline="0" dirty="0" err="1">
                          <a:solidFill>
                            <a:schemeClr val="tx1"/>
                          </a:solidFill>
                        </a:rPr>
                        <a:t>Biodivag</a:t>
                      </a:r>
                      <a:r>
                        <a:rPr lang="fr-FR" sz="1800" b="0" baseline="0" dirty="0">
                          <a:solidFill>
                            <a:schemeClr val="tx1"/>
                          </a:solidFill>
                        </a:rPr>
                        <a:t>, SONAS, IRHS)</a:t>
                      </a:r>
                      <a:endParaRPr lang="fr-FR" sz="1800" b="0" dirty="0">
                        <a:solidFill>
                          <a:schemeClr val="tx1"/>
                        </a:solidFill>
                      </a:endParaRPr>
                    </a:p>
                  </a:txBody>
                  <a:tcPr>
                    <a:solidFill>
                      <a:srgbClr val="CCCCFF"/>
                    </a:solidFill>
                  </a:tcPr>
                </a:tc>
                <a:extLst>
                  <a:ext uri="{0D108BD9-81ED-4DB2-BD59-A6C34878D82A}">
                    <a16:rowId xmlns:a16="http://schemas.microsoft.com/office/drawing/2014/main" val="3912031767"/>
                  </a:ext>
                </a:extLst>
              </a:tr>
              <a:tr h="370840">
                <a:tc>
                  <a:txBody>
                    <a:bodyPr/>
                    <a:lstStyle/>
                    <a:p>
                      <a:r>
                        <a:rPr lang="fr-FR" dirty="0"/>
                        <a:t>Nantes Université</a:t>
                      </a:r>
                    </a:p>
                  </a:txBody>
                  <a:tcPr>
                    <a:solidFill>
                      <a:srgbClr val="CCCCFF"/>
                    </a:solidFill>
                  </a:tcPr>
                </a:tc>
                <a:tc>
                  <a:txBody>
                    <a:bodyPr/>
                    <a:lstStyle/>
                    <a:p>
                      <a:pPr algn="ctr"/>
                      <a:r>
                        <a:rPr lang="fr-FR" dirty="0"/>
                        <a:t>1 </a:t>
                      </a:r>
                      <a:r>
                        <a:rPr lang="fr-FR" sz="1600" dirty="0"/>
                        <a:t>(fléché</a:t>
                      </a:r>
                      <a:r>
                        <a:rPr lang="fr-FR" sz="1600" baseline="0" dirty="0"/>
                        <a:t> </a:t>
                      </a:r>
                      <a:r>
                        <a:rPr lang="fr-FR" sz="1600" dirty="0"/>
                        <a:t>ISOMER)</a:t>
                      </a:r>
                    </a:p>
                    <a:p>
                      <a:pPr algn="ctr"/>
                      <a:r>
                        <a:rPr lang="fr-FR" sz="1600" dirty="0">
                          <a:solidFill>
                            <a:srgbClr val="FF0000"/>
                          </a:solidFill>
                        </a:rPr>
                        <a:t>1 (Fléché US2B)*</a:t>
                      </a:r>
                    </a:p>
                  </a:txBody>
                  <a:tcPr>
                    <a:solidFill>
                      <a:srgbClr val="CCCCFF"/>
                    </a:solidFill>
                  </a:tcPr>
                </a:tc>
                <a:tc>
                  <a:txBody>
                    <a:bodyPr/>
                    <a:lstStyle/>
                    <a:p>
                      <a:pPr algn="ctr"/>
                      <a:endParaRPr lang="fr-FR" sz="1800" b="0" dirty="0"/>
                    </a:p>
                  </a:txBody>
                  <a:tcPr>
                    <a:solidFill>
                      <a:srgbClr val="CCCCFF"/>
                    </a:solidFill>
                  </a:tcPr>
                </a:tc>
                <a:extLst>
                  <a:ext uri="{0D108BD9-81ED-4DB2-BD59-A6C34878D82A}">
                    <a16:rowId xmlns:a16="http://schemas.microsoft.com/office/drawing/2014/main" val="3800459455"/>
                  </a:ext>
                </a:extLst>
              </a:tr>
              <a:tr h="370840">
                <a:tc>
                  <a:txBody>
                    <a:bodyPr/>
                    <a:lstStyle/>
                    <a:p>
                      <a:r>
                        <a:rPr lang="fr-FR" dirty="0"/>
                        <a:t>Le Mans Université</a:t>
                      </a:r>
                    </a:p>
                  </a:txBody>
                  <a:tcPr>
                    <a:solidFill>
                      <a:srgbClr val="CCCCFF"/>
                    </a:solidFill>
                  </a:tcPr>
                </a:tc>
                <a:tc>
                  <a:txBody>
                    <a:bodyPr/>
                    <a:lstStyle/>
                    <a:p>
                      <a:pPr algn="ctr"/>
                      <a:r>
                        <a:rPr lang="fr-FR" dirty="0"/>
                        <a:t>0</a:t>
                      </a:r>
                    </a:p>
                  </a:txBody>
                  <a:tcPr>
                    <a:solidFill>
                      <a:srgbClr val="CCCCFF"/>
                    </a:solidFill>
                  </a:tcPr>
                </a:tc>
                <a:tc>
                  <a:txBody>
                    <a:bodyPr/>
                    <a:lstStyle/>
                    <a:p>
                      <a:pPr algn="ctr"/>
                      <a:r>
                        <a:rPr lang="fr-FR" sz="1800" b="0" dirty="0"/>
                        <a:t>0,5</a:t>
                      </a:r>
                    </a:p>
                  </a:txBody>
                  <a:tcPr>
                    <a:solidFill>
                      <a:srgbClr val="CCCCFF"/>
                    </a:solidFill>
                  </a:tcPr>
                </a:tc>
                <a:extLst>
                  <a:ext uri="{0D108BD9-81ED-4DB2-BD59-A6C34878D82A}">
                    <a16:rowId xmlns:a16="http://schemas.microsoft.com/office/drawing/2014/main" val="2826077543"/>
                  </a:ext>
                </a:extLst>
              </a:tr>
              <a:tr h="370840">
                <a:tc>
                  <a:txBody>
                    <a:bodyPr/>
                    <a:lstStyle/>
                    <a:p>
                      <a:r>
                        <a:rPr lang="fr-FR" dirty="0"/>
                        <a:t>IARA</a:t>
                      </a:r>
                    </a:p>
                  </a:txBody>
                  <a:tcPr>
                    <a:solidFill>
                      <a:srgbClr val="CCCCFF"/>
                    </a:solidFill>
                  </a:tcPr>
                </a:tc>
                <a:tc>
                  <a:txBody>
                    <a:bodyPr/>
                    <a:lstStyle/>
                    <a:p>
                      <a:pPr algn="ctr"/>
                      <a:r>
                        <a:rPr lang="fr-FR" dirty="0"/>
                        <a:t>0</a:t>
                      </a:r>
                    </a:p>
                  </a:txBody>
                  <a:tcPr>
                    <a:solidFill>
                      <a:srgbClr val="CCCCFF"/>
                    </a:solidFill>
                  </a:tcPr>
                </a:tc>
                <a:tc>
                  <a:txBody>
                    <a:bodyPr/>
                    <a:lstStyle/>
                    <a:p>
                      <a:pPr algn="ctr"/>
                      <a:r>
                        <a:rPr lang="fr-FR" sz="1800" b="0" dirty="0"/>
                        <a:t>1</a:t>
                      </a:r>
                    </a:p>
                  </a:txBody>
                  <a:tcPr>
                    <a:solidFill>
                      <a:srgbClr val="CCCCFF"/>
                    </a:solidFill>
                  </a:tcPr>
                </a:tc>
                <a:extLst>
                  <a:ext uri="{0D108BD9-81ED-4DB2-BD59-A6C34878D82A}">
                    <a16:rowId xmlns:a16="http://schemas.microsoft.com/office/drawing/2014/main" val="105912795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IFREMER</a:t>
                      </a:r>
                    </a:p>
                  </a:txBody>
                  <a:tcPr>
                    <a:solidFill>
                      <a:srgbClr val="CCCCFF"/>
                    </a:solidFill>
                  </a:tcPr>
                </a:tc>
                <a:tc>
                  <a:txBody>
                    <a:bodyPr/>
                    <a:lstStyle/>
                    <a:p>
                      <a:pPr algn="ctr"/>
                      <a:r>
                        <a:rPr lang="fr-FR" dirty="0"/>
                        <a:t>0</a:t>
                      </a:r>
                    </a:p>
                  </a:txBody>
                  <a:tcPr>
                    <a:solidFill>
                      <a:srgbClr val="CC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0" dirty="0"/>
                        <a:t>En</a:t>
                      </a:r>
                      <a:r>
                        <a:rPr lang="fr-FR" sz="1800" b="0" baseline="0" dirty="0"/>
                        <a:t> cours d’arbitrage</a:t>
                      </a:r>
                      <a:endParaRPr lang="fr-FR" sz="1800" b="0" dirty="0"/>
                    </a:p>
                  </a:txBody>
                  <a:tcPr>
                    <a:solidFill>
                      <a:srgbClr val="CCCCFF"/>
                    </a:solidFill>
                  </a:tcPr>
                </a:tc>
                <a:extLst>
                  <a:ext uri="{0D108BD9-81ED-4DB2-BD59-A6C34878D82A}">
                    <a16:rowId xmlns:a16="http://schemas.microsoft.com/office/drawing/2014/main" val="2577947949"/>
                  </a:ext>
                </a:extLst>
              </a:tr>
              <a:tr h="370840">
                <a:tc>
                  <a:txBody>
                    <a:bodyPr/>
                    <a:lstStyle/>
                    <a:p>
                      <a:r>
                        <a:rPr lang="fr-FR" dirty="0">
                          <a:solidFill>
                            <a:schemeClr val="bg1"/>
                          </a:solidFill>
                        </a:rPr>
                        <a:t>Totaux</a:t>
                      </a:r>
                    </a:p>
                  </a:txBody>
                  <a:tcPr>
                    <a:solidFill>
                      <a:srgbClr val="7030A0"/>
                    </a:solidFill>
                  </a:tcPr>
                </a:tc>
                <a:tc>
                  <a:txBody>
                    <a:bodyPr/>
                    <a:lstStyle/>
                    <a:p>
                      <a:pPr algn="ctr"/>
                      <a:r>
                        <a:rPr lang="fr-FR" dirty="0">
                          <a:solidFill>
                            <a:schemeClr val="bg1"/>
                          </a:solidFill>
                        </a:rPr>
                        <a:t>4</a:t>
                      </a:r>
                    </a:p>
                  </a:txBody>
                  <a:tcPr>
                    <a:solidFill>
                      <a:srgbClr val="7030A0"/>
                    </a:solidFill>
                  </a:tcPr>
                </a:tc>
                <a:tc>
                  <a:txBody>
                    <a:bodyPr/>
                    <a:lstStyle/>
                    <a:p>
                      <a:pPr algn="ctr"/>
                      <a:r>
                        <a:rPr lang="fr-FR" sz="1800" b="0" dirty="0">
                          <a:solidFill>
                            <a:schemeClr val="bg1"/>
                          </a:solidFill>
                        </a:rPr>
                        <a:t>5,5 +</a:t>
                      </a:r>
                      <a:r>
                        <a:rPr lang="fr-FR" sz="1800" b="0" baseline="0" dirty="0">
                          <a:solidFill>
                            <a:schemeClr val="bg1"/>
                          </a:solidFill>
                        </a:rPr>
                        <a:t> </a:t>
                      </a:r>
                      <a:r>
                        <a:rPr lang="fr-FR" sz="1800" b="0" dirty="0">
                          <a:solidFill>
                            <a:schemeClr val="bg1"/>
                          </a:solidFill>
                        </a:rPr>
                        <a:t>?</a:t>
                      </a:r>
                    </a:p>
                  </a:txBody>
                  <a:tcPr>
                    <a:solidFill>
                      <a:srgbClr val="7030A0"/>
                    </a:solidFill>
                  </a:tcPr>
                </a:tc>
                <a:extLst>
                  <a:ext uri="{0D108BD9-81ED-4DB2-BD59-A6C34878D82A}">
                    <a16:rowId xmlns:a16="http://schemas.microsoft.com/office/drawing/2014/main" val="2290445069"/>
                  </a:ext>
                </a:extLst>
              </a:tr>
            </a:tbl>
          </a:graphicData>
        </a:graphic>
      </p:graphicFrame>
      <p:sp>
        <p:nvSpPr>
          <p:cNvPr id="5" name="ZoneTexte 4">
            <a:extLst>
              <a:ext uri="{FF2B5EF4-FFF2-40B4-BE49-F238E27FC236}">
                <a16:creationId xmlns:a16="http://schemas.microsoft.com/office/drawing/2014/main" id="{B12C9A5F-2AFD-F2BE-6516-B9E56D7E69D1}"/>
              </a:ext>
            </a:extLst>
          </p:cNvPr>
          <p:cNvSpPr txBox="1"/>
          <p:nvPr/>
        </p:nvSpPr>
        <p:spPr>
          <a:xfrm>
            <a:off x="0" y="0"/>
            <a:ext cx="12204000" cy="1384995"/>
          </a:xfrm>
          <a:prstGeom prst="rect">
            <a:avLst/>
          </a:prstGeom>
          <a:solidFill>
            <a:srgbClr val="7030A0"/>
          </a:solidFill>
        </p:spPr>
        <p:txBody>
          <a:bodyPr wrap="square" rtlCol="0">
            <a:spAutoFit/>
          </a:bodyPr>
          <a:lstStyle/>
          <a:p>
            <a:pPr algn="ctr"/>
            <a:r>
              <a:rPr lang="fr-FR" sz="2800" b="1" dirty="0">
                <a:solidFill>
                  <a:schemeClr val="bg1"/>
                </a:solidFill>
              </a:rPr>
              <a:t>ECOLE DOCTORALE VAAME</a:t>
            </a:r>
          </a:p>
          <a:p>
            <a:pPr algn="ctr"/>
            <a:r>
              <a:rPr lang="fr-FR" sz="2800" b="1" dirty="0">
                <a:solidFill>
                  <a:schemeClr val="bg1"/>
                </a:solidFill>
              </a:rPr>
              <a:t>Prévision nombre de contrats doctoraux </a:t>
            </a:r>
          </a:p>
          <a:p>
            <a:pPr algn="ctr"/>
            <a:r>
              <a:rPr lang="fr-FR" sz="2800" b="1" dirty="0">
                <a:solidFill>
                  <a:schemeClr val="bg1"/>
                </a:solidFill>
              </a:rPr>
              <a:t>au concours ED 2024</a:t>
            </a:r>
          </a:p>
        </p:txBody>
      </p:sp>
      <p:pic>
        <p:nvPicPr>
          <p:cNvPr id="6" name="Picture 2">
            <a:extLst>
              <a:ext uri="{FF2B5EF4-FFF2-40B4-BE49-F238E27FC236}">
                <a16:creationId xmlns:a16="http://schemas.microsoft.com/office/drawing/2014/main" id="{3CB35793-B2A8-CB57-AE76-7A3FB519F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6061" y="69538"/>
            <a:ext cx="2799403" cy="76640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872177" y="2236219"/>
            <a:ext cx="1015021" cy="523220"/>
          </a:xfrm>
          <a:prstGeom prst="rect">
            <a:avLst/>
          </a:prstGeom>
          <a:noFill/>
        </p:spPr>
        <p:txBody>
          <a:bodyPr wrap="none" rtlCol="0">
            <a:spAutoFit/>
          </a:bodyPr>
          <a:lstStyle/>
          <a:p>
            <a:r>
              <a:rPr lang="fr-FR" sz="2800" b="1" dirty="0"/>
              <a:t>2024:</a:t>
            </a:r>
          </a:p>
        </p:txBody>
      </p:sp>
      <p:sp>
        <p:nvSpPr>
          <p:cNvPr id="7" name="Espace réservé du numéro de diapositive 6"/>
          <p:cNvSpPr>
            <a:spLocks noGrp="1"/>
          </p:cNvSpPr>
          <p:nvPr>
            <p:ph type="sldNum" sz="quarter" idx="12"/>
          </p:nvPr>
        </p:nvSpPr>
        <p:spPr/>
        <p:txBody>
          <a:bodyPr/>
          <a:lstStyle/>
          <a:p>
            <a:fld id="{DE694F0E-0676-4180-A2DD-6106C68C040A}" type="slidenum">
              <a:rPr lang="fr-FR" smtClean="0"/>
              <a:t>9</a:t>
            </a:fld>
            <a:endParaRPr lang="fr-FR"/>
          </a:p>
        </p:txBody>
      </p:sp>
      <p:sp>
        <p:nvSpPr>
          <p:cNvPr id="3" name="ZoneTexte 2">
            <a:extLst>
              <a:ext uri="{FF2B5EF4-FFF2-40B4-BE49-F238E27FC236}">
                <a16:creationId xmlns:a16="http://schemas.microsoft.com/office/drawing/2014/main" id="{F9E4C5E1-0FA2-C663-54EB-364FE2CED527}"/>
              </a:ext>
            </a:extLst>
          </p:cNvPr>
          <p:cNvSpPr txBox="1"/>
          <p:nvPr/>
        </p:nvSpPr>
        <p:spPr>
          <a:xfrm>
            <a:off x="2110734" y="6352143"/>
            <a:ext cx="3947299" cy="369332"/>
          </a:xfrm>
          <a:prstGeom prst="rect">
            <a:avLst/>
          </a:prstGeom>
          <a:noFill/>
        </p:spPr>
        <p:txBody>
          <a:bodyPr wrap="none" rtlCol="0">
            <a:spAutoFit/>
          </a:bodyPr>
          <a:lstStyle/>
          <a:p>
            <a:r>
              <a:rPr lang="fr-FR" dirty="0">
                <a:solidFill>
                  <a:srgbClr val="FF0000"/>
                </a:solidFill>
              </a:rPr>
              <a:t>*Mail du 8 février du directeur de US2B.</a:t>
            </a:r>
          </a:p>
        </p:txBody>
      </p:sp>
    </p:spTree>
    <p:extLst>
      <p:ext uri="{BB962C8B-B14F-4D97-AF65-F5344CB8AC3E}">
        <p14:creationId xmlns:p14="http://schemas.microsoft.com/office/powerpoint/2010/main" val="16445350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3098</Words>
  <Application>Microsoft Office PowerPoint</Application>
  <PresentationFormat>Grand écran</PresentationFormat>
  <Paragraphs>328</Paragraphs>
  <Slides>26</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Arial</vt:lpstr>
      <vt:lpstr>Arial</vt:lpstr>
      <vt:lpstr>Calibri</vt:lpstr>
      <vt:lpstr>Calibri Light</vt:lpstr>
      <vt:lpstr>Helvetica Neue</vt:lpstr>
      <vt:lpstr>Times New Roman</vt:lpstr>
      <vt:lpstr>ua_poppins_texteregular</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Analyse du dossier:</vt:lpstr>
      <vt:lpstr>Analyse du dossier:</vt:lpstr>
      <vt:lpstr>Désignation d’un référent pédagogique HDR</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du 24 janvier 2024 10h à 12h</dc:title>
  <dc:creator>Nathalie Leduc</dc:creator>
  <cp:lastModifiedBy>Brigitte Brou Mallet</cp:lastModifiedBy>
  <cp:revision>94</cp:revision>
  <dcterms:created xsi:type="dcterms:W3CDTF">2024-01-15T09:57:02Z</dcterms:created>
  <dcterms:modified xsi:type="dcterms:W3CDTF">2024-05-03T09:58:09Z</dcterms:modified>
</cp:coreProperties>
</file>