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103" d="100"/>
          <a:sy n="103" d="100"/>
        </p:scale>
        <p:origin x="150"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CE7DD-99F6-44B7-B02B-FB2CB4E2D050}" type="datetimeFigureOut">
              <a:rPr lang="fr-FR" smtClean="0"/>
              <a:t>19/11/2024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24DBD9-1192-47B4-BADC-8B63F57ADEC5}" type="slidenum">
              <a:rPr lang="fr-FR" smtClean="0"/>
              <a:t>‹N°›</a:t>
            </a:fld>
            <a:endParaRPr lang="fr-FR"/>
          </a:p>
        </p:txBody>
      </p:sp>
    </p:spTree>
    <p:extLst>
      <p:ext uri="{BB962C8B-B14F-4D97-AF65-F5344CB8AC3E}">
        <p14:creationId xmlns:p14="http://schemas.microsoft.com/office/powerpoint/2010/main" val="2857180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C16DD-6D35-4D7D-B62F-B2075B8B3E4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9605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C16DD-6D35-4D7D-B62F-B2075B8B3E4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0668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0EE35991-CCEC-4B84-B19D-E5ECD32274D5}" type="datetimeFigureOut">
              <a:rPr lang="fr-FR" smtClean="0"/>
              <a:t>19/11/2024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198685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EE35991-CCEC-4B84-B19D-E5ECD32274D5}" type="datetimeFigureOut">
              <a:rPr lang="fr-FR" smtClean="0"/>
              <a:t>19/11/2024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165385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EE35991-CCEC-4B84-B19D-E5ECD32274D5}" type="datetimeFigureOut">
              <a:rPr lang="fr-FR" smtClean="0"/>
              <a:t>19/11/2024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4197411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EE35991-CCEC-4B84-B19D-E5ECD32274D5}" type="datetimeFigureOut">
              <a:rPr lang="fr-FR" smtClean="0"/>
              <a:t>19/11/2024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167638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0EE35991-CCEC-4B84-B19D-E5ECD32274D5}" type="datetimeFigureOut">
              <a:rPr lang="fr-FR" smtClean="0"/>
              <a:t>19/11/2024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227808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EE35991-CCEC-4B84-B19D-E5ECD32274D5}" type="datetimeFigureOut">
              <a:rPr lang="fr-FR" smtClean="0"/>
              <a:t>19/11/2024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113328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EE35991-CCEC-4B84-B19D-E5ECD32274D5}" type="datetimeFigureOut">
              <a:rPr lang="fr-FR" smtClean="0"/>
              <a:t>19/11/2024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2363207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EE35991-CCEC-4B84-B19D-E5ECD32274D5}" type="datetimeFigureOut">
              <a:rPr lang="fr-FR" smtClean="0"/>
              <a:t>19/11/2024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3082030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EE35991-CCEC-4B84-B19D-E5ECD32274D5}" type="datetimeFigureOut">
              <a:rPr lang="fr-FR" smtClean="0"/>
              <a:t>19/11/2024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2786069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0EE35991-CCEC-4B84-B19D-E5ECD32274D5}" type="datetimeFigureOut">
              <a:rPr lang="fr-FR" smtClean="0"/>
              <a:t>19/11/2024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4240366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0EE35991-CCEC-4B84-B19D-E5ECD32274D5}" type="datetimeFigureOut">
              <a:rPr lang="fr-FR" smtClean="0"/>
              <a:t>19/11/2024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339904-314E-45F0-BE7C-E4D2D0DF8453}" type="slidenum">
              <a:rPr lang="fr-FR" smtClean="0"/>
              <a:t>‹N°›</a:t>
            </a:fld>
            <a:endParaRPr lang="fr-FR"/>
          </a:p>
        </p:txBody>
      </p:sp>
    </p:spTree>
    <p:extLst>
      <p:ext uri="{BB962C8B-B14F-4D97-AF65-F5344CB8AC3E}">
        <p14:creationId xmlns:p14="http://schemas.microsoft.com/office/powerpoint/2010/main" val="3473331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35991-CCEC-4B84-B19D-E5ECD32274D5}" type="datetimeFigureOut">
              <a:rPr lang="fr-FR" smtClean="0"/>
              <a:t>19/11/2024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339904-314E-45F0-BE7C-E4D2D0DF8453}" type="slidenum">
              <a:rPr lang="fr-FR" smtClean="0"/>
              <a:t>‹N°›</a:t>
            </a:fld>
            <a:endParaRPr lang="fr-FR"/>
          </a:p>
        </p:txBody>
      </p:sp>
    </p:spTree>
    <p:extLst>
      <p:ext uri="{BB962C8B-B14F-4D97-AF65-F5344CB8AC3E}">
        <p14:creationId xmlns:p14="http://schemas.microsoft.com/office/powerpoint/2010/main" val="618818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francecompetences.fr/recherche_certificationprofessionnelle"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legifrance.gouv.fr/loda/id/JORFTEXT000038200990/"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s://www.legifrance.gouv.fr/jorf/article_jo/JORFARTI0000330763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3F27298-FF0A-C992-56AA-B101510DCDD7}"/>
              </a:ext>
            </a:extLst>
          </p:cNvPr>
          <p:cNvSpPr txBox="1"/>
          <p:nvPr/>
        </p:nvSpPr>
        <p:spPr>
          <a:xfrm>
            <a:off x="705569" y="1660846"/>
            <a:ext cx="4171994" cy="3736540"/>
          </a:xfrm>
          <a:prstGeom prst="rect">
            <a:avLst/>
          </a:prstGeom>
          <a:solidFill>
            <a:srgbClr val="7030A0"/>
          </a:solidFill>
        </p:spPr>
        <p:txBody>
          <a:bodyPr vert="horz" lIns="91440" tIns="45720" rIns="91440" bIns="45720" rtlCol="0" anchor="ctr">
            <a:normAutofit/>
          </a:bodyPr>
          <a:lstStyle/>
          <a:p>
            <a:pPr lvl="0" algn="ctr"/>
            <a:r>
              <a:rPr lang="fr-FR" sz="4400" dirty="0">
                <a:solidFill>
                  <a:prstClr val="white"/>
                </a:solidFill>
              </a:rPr>
              <a:t>Les compétences des docteurs</a:t>
            </a:r>
          </a:p>
        </p:txBody>
      </p:sp>
      <p:pic>
        <p:nvPicPr>
          <p:cNvPr id="2" name="Image 1" descr="Une image contenant texte, Police, logo, Graphique&#10;&#10;Description générée automatiquement">
            <a:extLst>
              <a:ext uri="{FF2B5EF4-FFF2-40B4-BE49-F238E27FC236}">
                <a16:creationId xmlns:a16="http://schemas.microsoft.com/office/drawing/2014/main" id="{A5CD8128-A4FF-5074-C14B-C7E5D64B8D42}"/>
              </a:ext>
            </a:extLst>
          </p:cNvPr>
          <p:cNvPicPr>
            <a:picLocks noChangeAspect="1"/>
          </p:cNvPicPr>
          <p:nvPr/>
        </p:nvPicPr>
        <p:blipFill>
          <a:blip r:embed="rId2"/>
          <a:stretch>
            <a:fillRect/>
          </a:stretch>
        </p:blipFill>
        <p:spPr>
          <a:xfrm>
            <a:off x="5640572" y="2686630"/>
            <a:ext cx="5608830" cy="1374163"/>
          </a:xfrm>
          <a:prstGeom prst="rect">
            <a:avLst/>
          </a:prstGeom>
        </p:spPr>
      </p:pic>
    </p:spTree>
    <p:extLst>
      <p:ext uri="{BB962C8B-B14F-4D97-AF65-F5344CB8AC3E}">
        <p14:creationId xmlns:p14="http://schemas.microsoft.com/office/powerpoint/2010/main" val="313572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DB32D63-2E65-DC4B-993A-95E26D49E15C}"/>
              </a:ext>
            </a:extLst>
          </p:cNvPr>
          <p:cNvSpPr>
            <a:spLocks noGrp="1"/>
          </p:cNvSpPr>
          <p:nvPr>
            <p:ph idx="4294967295"/>
          </p:nvPr>
        </p:nvSpPr>
        <p:spPr>
          <a:xfrm>
            <a:off x="328473" y="1340071"/>
            <a:ext cx="11330126" cy="4426027"/>
          </a:xfrm>
        </p:spPr>
        <p:txBody>
          <a:bodyPr anchor="t" anchorCtr="0">
            <a:normAutofit/>
          </a:bodyPr>
          <a:lstStyle/>
          <a:p>
            <a:r>
              <a:rPr lang="fr-FR" sz="2100" b="1" dirty="0">
                <a:latin typeface="Segoe UI" panose="020B0502040204020203" pitchFamily="34" charset="0"/>
                <a:cs typeface="Segoe UI" panose="020B0502040204020203" pitchFamily="34" charset="0"/>
              </a:rPr>
              <a:t>Depuis 2019</a:t>
            </a:r>
            <a:r>
              <a:rPr lang="fr-FR" sz="2100" dirty="0">
                <a:latin typeface="Segoe UI" panose="020B0502040204020203" pitchFamily="34" charset="0"/>
                <a:cs typeface="Segoe UI" panose="020B0502040204020203" pitchFamily="34" charset="0"/>
              </a:rPr>
              <a:t>, le doctorat figure au Répertoire National des Certifications Professionnelles  (RNCP) </a:t>
            </a:r>
            <a:r>
              <a:rPr lang="fr-FR" sz="2100" dirty="0">
                <a:solidFill>
                  <a:srgbClr val="624CA0"/>
                </a:solidFill>
                <a:latin typeface="Segoe UI" panose="020B0502040204020203" pitchFamily="34" charset="0"/>
                <a:cs typeface="Segoe UI" panose="020B0502040204020203" pitchFamily="34" charset="0"/>
                <a:hlinkClick r:id="rId2"/>
              </a:rPr>
              <a:t>https://www.francecompetences.fr/recherche_certificationprofessionnelle</a:t>
            </a:r>
            <a:r>
              <a:rPr lang="fr-FR" sz="2100" dirty="0">
                <a:solidFill>
                  <a:srgbClr val="624CA0"/>
                </a:solidFill>
                <a:latin typeface="Segoe UI" panose="020B0502040204020203" pitchFamily="34" charset="0"/>
                <a:cs typeface="Segoe UI" panose="020B0502040204020203" pitchFamily="34" charset="0"/>
              </a:rPr>
              <a:t>, </a:t>
            </a:r>
            <a:r>
              <a:rPr lang="fr-FR" sz="2000" dirty="0">
                <a:latin typeface="Segoe UI" panose="020B0502040204020203" pitchFamily="34" charset="0"/>
                <a:cs typeface="Segoe UI" panose="020B0502040204020203" pitchFamily="34" charset="0"/>
              </a:rPr>
              <a:t>Arrêté du 22 février 2019.</a:t>
            </a:r>
            <a:endParaRPr lang="fr-FR" sz="2100" dirty="0">
              <a:solidFill>
                <a:srgbClr val="624CA0"/>
              </a:solidFill>
              <a:latin typeface="Segoe UI" panose="020B0502040204020203" pitchFamily="34" charset="0"/>
              <a:cs typeface="Segoe UI" panose="020B0502040204020203" pitchFamily="34" charset="0"/>
            </a:endParaRPr>
          </a:p>
          <a:p>
            <a:pPr marL="0" indent="0">
              <a:buNone/>
            </a:pPr>
            <a:endParaRPr lang="fr-FR" sz="2100" dirty="0">
              <a:solidFill>
                <a:srgbClr val="624CA0"/>
              </a:solidFill>
              <a:latin typeface="Segoe UI" panose="020B0502040204020203" pitchFamily="34" charset="0"/>
              <a:cs typeface="Segoe UI" panose="020B0502040204020203" pitchFamily="34" charset="0"/>
            </a:endParaRPr>
          </a:p>
          <a:p>
            <a:r>
              <a:rPr lang="fr-FR" sz="2100" dirty="0">
                <a:latin typeface="Segoe UI" panose="020B0502040204020203" pitchFamily="34" charset="0"/>
                <a:cs typeface="Segoe UI" panose="020B0502040204020203" pitchFamily="34" charset="0"/>
              </a:rPr>
              <a:t>Référentiel RNCP = Il s’agit </a:t>
            </a:r>
            <a:r>
              <a:rPr lang="fr-FR" sz="2100" b="1" dirty="0">
                <a:latin typeface="Segoe UI" panose="020B0502040204020203" pitchFamily="34" charset="0"/>
                <a:cs typeface="Segoe UI" panose="020B0502040204020203" pitchFamily="34" charset="0"/>
              </a:rPr>
              <a:t>d’un référentiel répertoriant les compétences attendues par les recruteurs (académiques et extra-académiques) après un doctorat</a:t>
            </a:r>
          </a:p>
          <a:p>
            <a:r>
              <a:rPr lang="fr-FR" sz="2100" dirty="0">
                <a:latin typeface="Segoe UI" panose="020B0502040204020203" pitchFamily="34" charset="0"/>
                <a:cs typeface="Segoe UI" panose="020B0502040204020203" pitchFamily="34" charset="0"/>
              </a:rPr>
              <a:t>Avec une </a:t>
            </a:r>
            <a:r>
              <a:rPr lang="fr-FR" sz="2100" b="1" dirty="0">
                <a:latin typeface="Segoe UI" panose="020B0502040204020203" pitchFamily="34" charset="0"/>
                <a:cs typeface="Segoe UI" panose="020B0502040204020203" pitchFamily="34" charset="0"/>
              </a:rPr>
              <a:t>harmonisation européenne </a:t>
            </a:r>
            <a:r>
              <a:rPr lang="fr-FR" sz="2100" dirty="0">
                <a:latin typeface="Segoe UI" panose="020B0502040204020203" pitchFamily="34" charset="0"/>
                <a:cs typeface="Segoe UI" panose="020B0502040204020203" pitchFamily="34" charset="0"/>
              </a:rPr>
              <a:t>pour la </a:t>
            </a:r>
            <a:r>
              <a:rPr lang="fr-FR" sz="2100" b="1" dirty="0">
                <a:latin typeface="Segoe UI" panose="020B0502040204020203" pitchFamily="34" charset="0"/>
                <a:cs typeface="Segoe UI" panose="020B0502040204020203" pitchFamily="34" charset="0"/>
              </a:rPr>
              <a:t>reconnaissance internationale </a:t>
            </a:r>
            <a:r>
              <a:rPr lang="fr-FR" sz="2100" dirty="0">
                <a:latin typeface="Segoe UI" panose="020B0502040204020203" pitchFamily="34" charset="0"/>
                <a:cs typeface="Segoe UI" panose="020B0502040204020203" pitchFamily="34" charset="0"/>
              </a:rPr>
              <a:t>du diplôme de docteur!</a:t>
            </a:r>
          </a:p>
          <a:p>
            <a:pPr marL="0" indent="0">
              <a:buNone/>
            </a:pPr>
            <a:endParaRPr lang="fr-FR" sz="2100" dirty="0">
              <a:latin typeface="Segoe UI" panose="020B0502040204020203" pitchFamily="34" charset="0"/>
              <a:cs typeface="Segoe UI" panose="020B0502040204020203" pitchFamily="34" charset="0"/>
            </a:endParaRPr>
          </a:p>
          <a:p>
            <a:pPr>
              <a:buFont typeface="Wingdings" panose="05000000000000000000" pitchFamily="2" charset="2"/>
              <a:buChar char="Ø"/>
            </a:pPr>
            <a:r>
              <a:rPr lang="fr-FR" sz="2100" b="1" dirty="0">
                <a:latin typeface="Segoe UI" panose="020B0502040204020203" pitchFamily="34" charset="0"/>
                <a:cs typeface="Segoe UI" panose="020B0502040204020203" pitchFamily="34" charset="0"/>
              </a:rPr>
              <a:t>6 blocs de compétences </a:t>
            </a:r>
            <a:r>
              <a:rPr lang="fr-FR" sz="2100" dirty="0">
                <a:latin typeface="Segoe UI" panose="020B0502040204020203" pitchFamily="34" charset="0"/>
                <a:cs typeface="Segoe UI" panose="020B0502040204020203" pitchFamily="34" charset="0"/>
              </a:rPr>
              <a:t>: Pour chacun sont associées 5 ou 6 compétences plus précises </a:t>
            </a:r>
          </a:p>
          <a:p>
            <a:pPr>
              <a:buFont typeface="Wingdings" panose="05000000000000000000" pitchFamily="2" charset="2"/>
              <a:buChar char="Ø"/>
            </a:pPr>
            <a:r>
              <a:rPr lang="fr-FR" sz="2100" dirty="0">
                <a:latin typeface="Segoe UI" panose="020B0502040204020203" pitchFamily="34" charset="0"/>
                <a:cs typeface="Segoe UI" panose="020B0502040204020203" pitchFamily="34" charset="0"/>
              </a:rPr>
              <a:t>Pour aider à orienter le projet professionnel et le Plan Individuel de Formation</a:t>
            </a:r>
          </a:p>
          <a:p>
            <a:pPr>
              <a:buFont typeface="Wingdings" panose="05000000000000000000" pitchFamily="2" charset="2"/>
              <a:buChar char="Ø"/>
            </a:pPr>
            <a:endParaRPr lang="fr-FR" sz="2100" dirty="0">
              <a:latin typeface="Segoe UI" panose="020B0502040204020203" pitchFamily="34" charset="0"/>
              <a:cs typeface="Segoe UI" panose="020B0502040204020203" pitchFamily="34" charset="0"/>
            </a:endParaRPr>
          </a:p>
          <a:p>
            <a:endParaRPr lang="fr-FR" sz="1400" b="1" u="sng" dirty="0">
              <a:solidFill>
                <a:srgbClr val="0070C0"/>
              </a:solidFill>
              <a:latin typeface="Verdana" panose="020B0604030504040204" pitchFamily="34" charset="0"/>
              <a:ea typeface="Verdana" panose="020B0604030504040204" pitchFamily="34" charset="0"/>
            </a:endParaRPr>
          </a:p>
        </p:txBody>
      </p:sp>
      <p:pic>
        <p:nvPicPr>
          <p:cNvPr id="4" name="Image 3">
            <a:extLst>
              <a:ext uri="{FF2B5EF4-FFF2-40B4-BE49-F238E27FC236}">
                <a16:creationId xmlns:a16="http://schemas.microsoft.com/office/drawing/2014/main" id="{98816EA8-1AE1-43DA-929A-B338ECE550F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426" b="20649"/>
          <a:stretch/>
        </p:blipFill>
        <p:spPr>
          <a:xfrm>
            <a:off x="11576481" y="6347007"/>
            <a:ext cx="408373" cy="339054"/>
          </a:xfrm>
          <a:prstGeom prst="rect">
            <a:avLst/>
          </a:prstGeom>
        </p:spPr>
      </p:pic>
      <p:pic>
        <p:nvPicPr>
          <p:cNvPr id="5" name="Image 4">
            <a:extLst>
              <a:ext uri="{FF2B5EF4-FFF2-40B4-BE49-F238E27FC236}">
                <a16:creationId xmlns:a16="http://schemas.microsoft.com/office/drawing/2014/main" id="{75FD03B8-BCC6-91D7-F54D-E19D2EE64B56}"/>
              </a:ext>
            </a:extLst>
          </p:cNvPr>
          <p:cNvPicPr>
            <a:picLocks noChangeAspect="1"/>
          </p:cNvPicPr>
          <p:nvPr/>
        </p:nvPicPr>
        <p:blipFill rotWithShape="1">
          <a:blip r:embed="rId4">
            <a:extLst>
              <a:ext uri="{28A0092B-C50C-407E-A947-70E740481C1C}">
                <a14:useLocalDpi xmlns:a14="http://schemas.microsoft.com/office/drawing/2010/main" val="0"/>
              </a:ext>
            </a:extLst>
          </a:blip>
          <a:srcRect l="83985" t="11608" r="3882" b="58752"/>
          <a:stretch/>
        </p:blipFill>
        <p:spPr>
          <a:xfrm>
            <a:off x="11478318" y="6259081"/>
            <a:ext cx="488273" cy="503098"/>
          </a:xfrm>
          <a:prstGeom prst="rect">
            <a:avLst/>
          </a:prstGeom>
        </p:spPr>
      </p:pic>
    </p:spTree>
    <p:extLst>
      <p:ext uri="{BB962C8B-B14F-4D97-AF65-F5344CB8AC3E}">
        <p14:creationId xmlns:p14="http://schemas.microsoft.com/office/powerpoint/2010/main" val="3860897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re 1">
            <a:extLst>
              <a:ext uri="{FF2B5EF4-FFF2-40B4-BE49-F238E27FC236}">
                <a16:creationId xmlns:a16="http://schemas.microsoft.com/office/drawing/2014/main" id="{859973DD-19CD-4BAD-93DF-804B3AC0B93D}"/>
              </a:ext>
            </a:extLst>
          </p:cNvPr>
          <p:cNvSpPr txBox="1">
            <a:spLocks/>
          </p:cNvSpPr>
          <p:nvPr/>
        </p:nvSpPr>
        <p:spPr>
          <a:xfrm>
            <a:off x="287087" y="235596"/>
            <a:ext cx="7738326" cy="9895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400" b="1" dirty="0">
                <a:solidFill>
                  <a:srgbClr val="624CA0"/>
                </a:solidFill>
                <a:latin typeface="Segoe UI" panose="020B0502040204020203" pitchFamily="34" charset="0"/>
                <a:cs typeface="Segoe UI" panose="020B0502040204020203" pitchFamily="34" charset="0"/>
              </a:rPr>
              <a:t>Les compétences du doctorat</a:t>
            </a:r>
            <a:endParaRPr lang="fr-FR" sz="2400" dirty="0">
              <a:latin typeface="Segoe UI" panose="020B0502040204020203" pitchFamily="34" charset="0"/>
              <a:cs typeface="Segoe UI" panose="020B0502040204020203" pitchFamily="34" charset="0"/>
              <a:hlinkClick r:id="rId2">
                <a:extLst>
                  <a:ext uri="{A12FA001-AC4F-418D-AE19-62706E023703}">
                    <ahyp:hlinkClr xmlns:ahyp="http://schemas.microsoft.com/office/drawing/2018/hyperlinkcolor" val="tx"/>
                  </a:ext>
                </a:extLst>
              </a:hlinkClick>
            </a:endParaRPr>
          </a:p>
          <a:p>
            <a:r>
              <a:rPr lang="fr-FR" sz="2200" dirty="0">
                <a:latin typeface="Segoe UI" panose="020B0502040204020203" pitchFamily="34" charset="0"/>
                <a:cs typeface="Segoe UI" panose="020B0502040204020203" pitchFamily="34" charset="0"/>
              </a:rPr>
              <a:t>Arrêté du 22 février 2019</a:t>
            </a:r>
          </a:p>
        </p:txBody>
      </p:sp>
      <p:pic>
        <p:nvPicPr>
          <p:cNvPr id="23" name="Image 22">
            <a:extLst>
              <a:ext uri="{FF2B5EF4-FFF2-40B4-BE49-F238E27FC236}">
                <a16:creationId xmlns:a16="http://schemas.microsoft.com/office/drawing/2014/main" id="{8EA09378-E916-41C0-92D2-0C855651908F}"/>
              </a:ext>
            </a:extLst>
          </p:cNvPr>
          <p:cNvPicPr/>
          <p:nvPr/>
        </p:nvPicPr>
        <p:blipFill>
          <a:blip r:embed="rId3">
            <a:extLst>
              <a:ext uri="{28A0092B-C50C-407E-A947-70E740481C1C}">
                <a14:useLocalDpi xmlns:a14="http://schemas.microsoft.com/office/drawing/2010/main" val="0"/>
              </a:ext>
            </a:extLst>
          </a:blip>
          <a:stretch>
            <a:fillRect/>
          </a:stretch>
        </p:blipFill>
        <p:spPr>
          <a:xfrm>
            <a:off x="3727751" y="585927"/>
            <a:ext cx="7893120" cy="6272074"/>
          </a:xfrm>
          <a:prstGeom prst="rect">
            <a:avLst/>
          </a:prstGeom>
        </p:spPr>
      </p:pic>
      <p:sp>
        <p:nvSpPr>
          <p:cNvPr id="3" name="Rectangle 2">
            <a:extLst>
              <a:ext uri="{FF2B5EF4-FFF2-40B4-BE49-F238E27FC236}">
                <a16:creationId xmlns:a16="http://schemas.microsoft.com/office/drawing/2014/main" id="{DFB04042-A7F2-4F87-924F-4B02BB58CE08}"/>
              </a:ext>
            </a:extLst>
          </p:cNvPr>
          <p:cNvSpPr/>
          <p:nvPr/>
        </p:nvSpPr>
        <p:spPr>
          <a:xfrm>
            <a:off x="287087" y="1414649"/>
            <a:ext cx="3530311" cy="969496"/>
          </a:xfrm>
          <a:prstGeom prst="rect">
            <a:avLst/>
          </a:prstGeom>
        </p:spPr>
        <p:txBody>
          <a:bodyPr wrap="square">
            <a:spAutoFit/>
          </a:bodyPr>
          <a:lstStyle/>
          <a:p>
            <a:r>
              <a:rPr lang="fr-FR" sz="1900" dirty="0">
                <a:solidFill>
                  <a:srgbClr val="000000"/>
                </a:solidFill>
                <a:latin typeface="Segoe UI" panose="020B0502040204020203" pitchFamily="34" charset="0"/>
                <a:cs typeface="Segoe UI" panose="020B0502040204020203" pitchFamily="34" charset="0"/>
              </a:rPr>
              <a:t>Définit les </a:t>
            </a:r>
            <a:r>
              <a:rPr lang="fr-FR" sz="1900" b="1" dirty="0">
                <a:solidFill>
                  <a:srgbClr val="624CA0"/>
                </a:solidFill>
                <a:latin typeface="Segoe UI" panose="020B0502040204020203" pitchFamily="34" charset="0"/>
                <a:cs typeface="Segoe UI" panose="020B0502040204020203" pitchFamily="34" charset="0"/>
              </a:rPr>
              <a:t>compétences des diplômés du doctorat </a:t>
            </a:r>
            <a:r>
              <a:rPr lang="fr-FR" sz="1900" dirty="0">
                <a:solidFill>
                  <a:srgbClr val="000000"/>
                </a:solidFill>
                <a:latin typeface="Segoe UI" panose="020B0502040204020203" pitchFamily="34" charset="0"/>
                <a:cs typeface="Segoe UI" panose="020B0502040204020203" pitchFamily="34" charset="0"/>
              </a:rPr>
              <a:t>et inscrit le doctorat au RNCP</a:t>
            </a:r>
            <a:endParaRPr lang="fr-FR" sz="1900" dirty="0">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1242AAAC-5BA2-4C6B-8FC1-BDF8080B929B}"/>
              </a:ext>
            </a:extLst>
          </p:cNvPr>
          <p:cNvSpPr/>
          <p:nvPr/>
        </p:nvSpPr>
        <p:spPr>
          <a:xfrm>
            <a:off x="206676" y="2573662"/>
            <a:ext cx="3610722" cy="3226524"/>
          </a:xfrm>
          <a:prstGeom prst="rect">
            <a:avLst/>
          </a:prstGeom>
        </p:spPr>
        <p:txBody>
          <a:bodyPr wrap="square">
            <a:spAutoFit/>
          </a:bodyPr>
          <a:lstStyle/>
          <a:p>
            <a:pPr>
              <a:lnSpc>
                <a:spcPct val="108000"/>
              </a:lnSpc>
              <a:spcAft>
                <a:spcPts val="1000"/>
              </a:spcAft>
            </a:pPr>
            <a:r>
              <a:rPr lang="fr-FR" sz="1900" b="1" dirty="0">
                <a:solidFill>
                  <a:srgbClr val="7030A0"/>
                </a:solidFill>
                <a:latin typeface="Segoe UI" panose="020B0502040204020203" pitchFamily="34" charset="0"/>
                <a:cs typeface="Segoe UI" panose="020B0502040204020203" pitchFamily="34" charset="0"/>
              </a:rPr>
              <a:t>Article 2</a:t>
            </a:r>
            <a:r>
              <a:rPr lang="fr-FR" sz="1900" b="1" dirty="0">
                <a:latin typeface="Segoe UI" panose="020B0502040204020203" pitchFamily="34" charset="0"/>
                <a:cs typeface="Segoe UI" panose="020B0502040204020203" pitchFamily="34" charset="0"/>
              </a:rPr>
              <a:t>.</a:t>
            </a:r>
            <a:r>
              <a:rPr lang="fr-FR" sz="1900" dirty="0">
                <a:latin typeface="Segoe UI" panose="020B0502040204020203" pitchFamily="34" charset="0"/>
                <a:cs typeface="Segoe UI" panose="020B0502040204020203" pitchFamily="34" charset="0"/>
              </a:rPr>
              <a:t> La délivrance du doctorat </a:t>
            </a:r>
            <a:r>
              <a:rPr lang="fr-FR" sz="1900" b="1" dirty="0">
                <a:solidFill>
                  <a:srgbClr val="7030A0"/>
                </a:solidFill>
                <a:latin typeface="Segoe UI" panose="020B0502040204020203" pitchFamily="34" charset="0"/>
                <a:cs typeface="Segoe UI" panose="020B0502040204020203" pitchFamily="34" charset="0"/>
              </a:rPr>
              <a:t>certifie la capacité à produire des connaissances scientifiques nouvelles de haut niveau </a:t>
            </a:r>
            <a:r>
              <a:rPr lang="fr-FR" sz="1900" dirty="0">
                <a:latin typeface="Segoe UI" panose="020B0502040204020203" pitchFamily="34" charset="0"/>
                <a:cs typeface="Segoe UI" panose="020B0502040204020203" pitchFamily="34" charset="0"/>
              </a:rPr>
              <a:t>ainsi que </a:t>
            </a:r>
            <a:r>
              <a:rPr lang="fr-FR" sz="1900" b="1" dirty="0">
                <a:solidFill>
                  <a:srgbClr val="7030A0"/>
                </a:solidFill>
                <a:latin typeface="Segoe UI" panose="020B0502040204020203" pitchFamily="34" charset="0"/>
                <a:cs typeface="Segoe UI" panose="020B0502040204020203" pitchFamily="34" charset="0"/>
              </a:rPr>
              <a:t>l'acquisition et la maîtrise de blocs de compétences communs à l'ensemble des docteurs </a:t>
            </a:r>
            <a:r>
              <a:rPr lang="fr-FR" sz="1900" dirty="0">
                <a:latin typeface="Segoe UI" panose="020B0502040204020203" pitchFamily="34" charset="0"/>
                <a:cs typeface="Segoe UI" panose="020B0502040204020203" pitchFamily="34" charset="0"/>
              </a:rPr>
              <a:t>et liés à leur formation par la recherche.</a:t>
            </a:r>
          </a:p>
        </p:txBody>
      </p:sp>
      <p:pic>
        <p:nvPicPr>
          <p:cNvPr id="25" name="Image 24">
            <a:extLst>
              <a:ext uri="{FF2B5EF4-FFF2-40B4-BE49-F238E27FC236}">
                <a16:creationId xmlns:a16="http://schemas.microsoft.com/office/drawing/2014/main" id="{12C3A2BA-0FDA-4BE8-8987-12F7F686A866}"/>
              </a:ext>
            </a:extLst>
          </p:cNvPr>
          <p:cNvPicPr>
            <a:picLocks noChangeAspect="1"/>
          </p:cNvPicPr>
          <p:nvPr/>
        </p:nvPicPr>
        <p:blipFill rotWithShape="1">
          <a:blip r:embed="rId4">
            <a:extLst>
              <a:ext uri="{28A0092B-C50C-407E-A947-70E740481C1C}">
                <a14:useLocalDpi xmlns:a14="http://schemas.microsoft.com/office/drawing/2010/main" val="0"/>
              </a:ext>
            </a:extLst>
          </a:blip>
          <a:srcRect l="83985" t="11608" r="3882" b="58752"/>
          <a:stretch/>
        </p:blipFill>
        <p:spPr>
          <a:xfrm>
            <a:off x="11473374" y="6207360"/>
            <a:ext cx="488273" cy="503098"/>
          </a:xfrm>
          <a:prstGeom prst="rect">
            <a:avLst/>
          </a:prstGeom>
        </p:spPr>
      </p:pic>
    </p:spTree>
    <p:extLst>
      <p:ext uri="{BB962C8B-B14F-4D97-AF65-F5344CB8AC3E}">
        <p14:creationId xmlns:p14="http://schemas.microsoft.com/office/powerpoint/2010/main" val="2116640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66A22FD7-B6BE-7414-8C9F-FA2D69E1FE94}"/>
              </a:ext>
            </a:extLst>
          </p:cNvPr>
          <p:cNvSpPr txBox="1">
            <a:spLocks/>
          </p:cNvSpPr>
          <p:nvPr/>
        </p:nvSpPr>
        <p:spPr>
          <a:xfrm>
            <a:off x="328473" y="1083077"/>
            <a:ext cx="11145913" cy="4758430"/>
          </a:xfrm>
          <a:prstGeom prst="rect">
            <a:avLst/>
          </a:prstGeom>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just">
              <a:lnSpc>
                <a:spcPct val="114000"/>
              </a:lnSpc>
              <a:buNone/>
            </a:pPr>
            <a:r>
              <a:rPr lang="fr-FR" sz="2000" b="1" dirty="0">
                <a:solidFill>
                  <a:srgbClr val="624CA0"/>
                </a:solidFill>
                <a:latin typeface="Segoe UI" panose="020B0502040204020203" pitchFamily="34" charset="0"/>
                <a:cs typeface="Segoe UI" panose="020B0502040204020203" pitchFamily="34" charset="0"/>
              </a:rPr>
              <a:t>La formation doctorale se fait donc: </a:t>
            </a:r>
          </a:p>
          <a:p>
            <a:pPr lvl="1" algn="just">
              <a:lnSpc>
                <a:spcPct val="114000"/>
              </a:lnSpc>
            </a:pPr>
            <a:r>
              <a:rPr lang="fr-FR" sz="2000" b="1" dirty="0">
                <a:latin typeface="Segoe UI" panose="020B0502040204020203" pitchFamily="34" charset="0"/>
                <a:cs typeface="Segoe UI" panose="020B0502040204020203" pitchFamily="34" charset="0"/>
              </a:rPr>
              <a:t>Par la recherche </a:t>
            </a:r>
            <a:r>
              <a:rPr lang="fr-FR" sz="1900" dirty="0">
                <a:latin typeface="Segoe UI" panose="020B0502040204020203" pitchFamily="34" charset="0"/>
                <a:cs typeface="Segoe UI" panose="020B0502040204020203" pitchFamily="34" charset="0"/>
              </a:rPr>
              <a:t>(sur un sujet de recherche, dans une unité de recherche avec un ou plusieurs encadrants) avec une connaissance du cadre national et/ou international de la recherche.</a:t>
            </a:r>
          </a:p>
          <a:p>
            <a:pPr lvl="1" algn="just">
              <a:lnSpc>
                <a:spcPct val="114000"/>
              </a:lnSpc>
            </a:pPr>
            <a:r>
              <a:rPr lang="fr-FR" sz="2000" b="1" dirty="0">
                <a:latin typeface="Segoe UI" panose="020B0502040204020203" pitchFamily="34" charset="0"/>
                <a:cs typeface="Segoe UI" panose="020B0502040204020203" pitchFamily="34" charset="0"/>
              </a:rPr>
              <a:t>Par des formations complémentaires </a:t>
            </a:r>
          </a:p>
          <a:p>
            <a:pPr lvl="2" algn="just">
              <a:lnSpc>
                <a:spcPct val="114000"/>
              </a:lnSpc>
            </a:pPr>
            <a:r>
              <a:rPr lang="fr-FR" sz="1900" dirty="0">
                <a:latin typeface="Segoe UI" panose="020B0502040204020203" pitchFamily="34" charset="0"/>
                <a:cs typeface="Segoe UI" panose="020B0502040204020203" pitchFamily="34" charset="0"/>
              </a:rPr>
              <a:t>Permet de développer </a:t>
            </a:r>
            <a:r>
              <a:rPr lang="fr-FR" sz="1900" b="1" dirty="0">
                <a:latin typeface="Segoe UI" panose="020B0502040204020203" pitchFamily="34" charset="0"/>
                <a:cs typeface="Segoe UI" panose="020B0502040204020203" pitchFamily="34" charset="0"/>
              </a:rPr>
              <a:t>une culture scientifique élargie </a:t>
            </a:r>
            <a:r>
              <a:rPr lang="fr-FR" sz="1900" dirty="0">
                <a:latin typeface="Segoe UI" panose="020B0502040204020203" pitchFamily="34" charset="0"/>
                <a:cs typeface="Segoe UI" panose="020B0502040204020203" pitchFamily="34" charset="0"/>
              </a:rPr>
              <a:t>dans un domaine de spécialité plus large que le domaine de recherche de la thèse et à ses interfaces, </a:t>
            </a:r>
            <a:r>
              <a:rPr lang="fr-FR" sz="1900" b="1" dirty="0">
                <a:latin typeface="Segoe UI" panose="020B0502040204020203" pitchFamily="34" charset="0"/>
                <a:cs typeface="Segoe UI" panose="020B0502040204020203" pitchFamily="34" charset="0"/>
              </a:rPr>
              <a:t>avec une ouverture interdisciplinaire et internationale</a:t>
            </a:r>
          </a:p>
          <a:p>
            <a:pPr lvl="2" algn="just">
              <a:lnSpc>
                <a:spcPct val="108000"/>
              </a:lnSpc>
              <a:spcBef>
                <a:spcPts val="0"/>
              </a:spcBef>
              <a:spcAft>
                <a:spcPts val="1200"/>
              </a:spcAft>
            </a:pPr>
            <a:r>
              <a:rPr lang="fr-FR" sz="1900" dirty="0">
                <a:latin typeface="Segoe UI" panose="020B0502040204020203" pitchFamily="34" charset="0"/>
                <a:cs typeface="Segoe UI" panose="020B0502040204020203" pitchFamily="34" charset="0"/>
              </a:rPr>
              <a:t>Permet le développement de </a:t>
            </a:r>
            <a:r>
              <a:rPr lang="fr-FR" sz="1900" b="1" dirty="0">
                <a:latin typeface="Segoe UI" panose="020B0502040204020203" pitchFamily="34" charset="0"/>
                <a:cs typeface="Segoe UI" panose="020B0502040204020203" pitchFamily="34" charset="0"/>
              </a:rPr>
              <a:t>compétences transversales </a:t>
            </a:r>
            <a:r>
              <a:rPr lang="fr-FR" sz="1900" dirty="0">
                <a:latin typeface="Segoe UI" panose="020B0502040204020203" pitchFamily="34" charset="0"/>
                <a:cs typeface="Segoe UI" panose="020B0502040204020203" pitchFamily="34" charset="0"/>
              </a:rPr>
              <a:t>et une poursuite de carrière dans le secteur public ou privé</a:t>
            </a:r>
          </a:p>
          <a:p>
            <a:pPr marL="457200" lvl="1" indent="0" algn="just">
              <a:lnSpc>
                <a:spcPct val="114000"/>
              </a:lnSpc>
              <a:buNone/>
            </a:pPr>
            <a:r>
              <a:rPr lang="fr-FR" sz="2000" b="1" dirty="0">
                <a:solidFill>
                  <a:srgbClr val="624CA0"/>
                </a:solidFill>
                <a:latin typeface="Segoe UI" panose="020B0502040204020203" pitchFamily="34" charset="0"/>
                <a:cs typeface="Segoe UI" panose="020B0502040204020203" pitchFamily="34" charset="0"/>
              </a:rPr>
              <a:t>La formation doctorale a des objectifs</a:t>
            </a:r>
          </a:p>
          <a:p>
            <a:pPr lvl="1" algn="just">
              <a:lnSpc>
                <a:spcPct val="114000"/>
              </a:lnSpc>
            </a:pPr>
            <a:r>
              <a:rPr lang="fr-FR" sz="2000" b="1" dirty="0">
                <a:latin typeface="Segoe UI" panose="020B0502040204020203" pitchFamily="34" charset="0"/>
                <a:cs typeface="Segoe UI" panose="020B0502040204020203" pitchFamily="34" charset="0"/>
              </a:rPr>
              <a:t>De développement de compétences</a:t>
            </a:r>
          </a:p>
          <a:p>
            <a:pPr lvl="1" algn="just">
              <a:lnSpc>
                <a:spcPct val="114000"/>
              </a:lnSpc>
            </a:pPr>
            <a:r>
              <a:rPr lang="fr-FR" sz="2000" dirty="0">
                <a:latin typeface="Segoe UI" panose="020B0502040204020203" pitchFamily="34" charset="0"/>
                <a:cs typeface="Segoe UI" panose="020B0502040204020203" pitchFamily="34" charset="0"/>
              </a:rPr>
              <a:t>En termes de </a:t>
            </a:r>
            <a:r>
              <a:rPr lang="fr-FR" sz="2000" b="1" dirty="0">
                <a:latin typeface="Segoe UI" panose="020B0502040204020203" pitchFamily="34" charset="0"/>
                <a:cs typeface="Segoe UI" panose="020B0502040204020203" pitchFamily="34" charset="0"/>
              </a:rPr>
              <a:t>secteurs d’emploi et d’activités</a:t>
            </a:r>
            <a:r>
              <a:rPr lang="fr-FR" sz="2000" dirty="0">
                <a:latin typeface="Segoe UI" panose="020B0502040204020203" pitchFamily="34" charset="0"/>
                <a:cs typeface="Segoe UI" panose="020B0502040204020203" pitchFamily="34" charset="0"/>
              </a:rPr>
              <a:t> plus large que le milieu académique.</a:t>
            </a:r>
            <a:endParaRPr lang="fr-FR" sz="1800" dirty="0">
              <a:latin typeface="Segoe UI" panose="020B0502040204020203" pitchFamily="34" charset="0"/>
              <a:cs typeface="Segoe UI" panose="020B0502040204020203" pitchFamily="34" charset="0"/>
            </a:endParaRPr>
          </a:p>
        </p:txBody>
      </p:sp>
      <p:pic>
        <p:nvPicPr>
          <p:cNvPr id="5" name="Image 4">
            <a:extLst>
              <a:ext uri="{FF2B5EF4-FFF2-40B4-BE49-F238E27FC236}">
                <a16:creationId xmlns:a16="http://schemas.microsoft.com/office/drawing/2014/main" id="{1B5D6D99-8B6D-44DA-9C54-AF776E69DD5B}"/>
              </a:ext>
            </a:extLst>
          </p:cNvPr>
          <p:cNvPicPr>
            <a:picLocks noChangeAspect="1"/>
          </p:cNvPicPr>
          <p:nvPr/>
        </p:nvPicPr>
        <p:blipFill rotWithShape="1">
          <a:blip r:embed="rId2">
            <a:extLst>
              <a:ext uri="{28A0092B-C50C-407E-A947-70E740481C1C}">
                <a14:useLocalDpi xmlns:a14="http://schemas.microsoft.com/office/drawing/2010/main" val="0"/>
              </a:ext>
            </a:extLst>
          </a:blip>
          <a:srcRect l="83985" t="11608" r="3882" b="58752"/>
          <a:stretch/>
        </p:blipFill>
        <p:spPr>
          <a:xfrm>
            <a:off x="11474387" y="6259081"/>
            <a:ext cx="488273" cy="503098"/>
          </a:xfrm>
          <a:prstGeom prst="rect">
            <a:avLst/>
          </a:prstGeom>
        </p:spPr>
      </p:pic>
    </p:spTree>
    <p:extLst>
      <p:ext uri="{BB962C8B-B14F-4D97-AF65-F5344CB8AC3E}">
        <p14:creationId xmlns:p14="http://schemas.microsoft.com/office/powerpoint/2010/main" val="61066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E483E-2D02-C045-AD0C-19FFC1EC9D1E}"/>
              </a:ext>
            </a:extLst>
          </p:cNvPr>
          <p:cNvSpPr>
            <a:spLocks noGrp="1"/>
          </p:cNvSpPr>
          <p:nvPr>
            <p:ph type="title" idx="4294967295"/>
          </p:nvPr>
        </p:nvSpPr>
        <p:spPr>
          <a:xfrm>
            <a:off x="325065" y="413390"/>
            <a:ext cx="11866935" cy="854705"/>
          </a:xfrm>
        </p:spPr>
        <p:txBody>
          <a:bodyPr>
            <a:noAutofit/>
          </a:bodyPr>
          <a:lstStyle/>
          <a:p>
            <a:r>
              <a:rPr lang="fr-FR" sz="3200" b="1" dirty="0">
                <a:solidFill>
                  <a:srgbClr val="624CA0"/>
                </a:solidFill>
                <a:latin typeface="Segoe UI" panose="020B0502040204020203" pitchFamily="34" charset="0"/>
                <a:cs typeface="Segoe UI" panose="020B0502040204020203" pitchFamily="34" charset="0"/>
              </a:rPr>
              <a:t>Des compétences acquises </a:t>
            </a:r>
            <a:br>
              <a:rPr lang="fr-FR" sz="3200" b="1" dirty="0">
                <a:solidFill>
                  <a:srgbClr val="624CA0"/>
                </a:solidFill>
                <a:latin typeface="Segoe UI" panose="020B0502040204020203" pitchFamily="34" charset="0"/>
                <a:cs typeface="Segoe UI" panose="020B0502040204020203" pitchFamily="34" charset="0"/>
              </a:rPr>
            </a:br>
            <a:r>
              <a:rPr lang="fr-FR" sz="3200" b="1" i="1" dirty="0">
                <a:solidFill>
                  <a:srgbClr val="624CA0"/>
                </a:solidFill>
                <a:latin typeface="Segoe UI" panose="020B0502040204020203" pitchFamily="34" charset="0"/>
                <a:cs typeface="Segoe UI" panose="020B0502040204020203" pitchFamily="34" charset="0"/>
              </a:rPr>
              <a:t>via</a:t>
            </a:r>
            <a:r>
              <a:rPr lang="fr-FR" sz="3200" b="1" dirty="0">
                <a:solidFill>
                  <a:srgbClr val="624CA0"/>
                </a:solidFill>
                <a:latin typeface="Segoe UI" panose="020B0502040204020203" pitchFamily="34" charset="0"/>
                <a:cs typeface="Segoe UI" panose="020B0502040204020203" pitchFamily="34" charset="0"/>
              </a:rPr>
              <a:t> l’activité de recherche</a:t>
            </a:r>
            <a:br>
              <a:rPr lang="fr-FR" sz="3200" dirty="0">
                <a:solidFill>
                  <a:srgbClr val="7030A0"/>
                </a:solidFill>
                <a:latin typeface="Verdana" panose="020B0604030504040204" pitchFamily="34" charset="0"/>
                <a:ea typeface="Verdana" panose="020B0604030504040204" pitchFamily="34" charset="0"/>
                <a:cs typeface="Times New Roman" panose="02020603050405020304" pitchFamily="18" charset="0"/>
              </a:rPr>
            </a:br>
            <a:endParaRPr lang="fr-FR" sz="3200" b="1" dirty="0">
              <a:solidFill>
                <a:srgbClr val="624CA0"/>
              </a:solidFill>
              <a:latin typeface="Segoe UI" panose="020B0502040204020203" pitchFamily="34" charset="0"/>
              <a:cs typeface="Segoe UI" panose="020B0502040204020203" pitchFamily="34" charset="0"/>
            </a:endParaRPr>
          </a:p>
        </p:txBody>
      </p:sp>
      <p:pic>
        <p:nvPicPr>
          <p:cNvPr id="4" name="Image 3">
            <a:extLst>
              <a:ext uri="{FF2B5EF4-FFF2-40B4-BE49-F238E27FC236}">
                <a16:creationId xmlns:a16="http://schemas.microsoft.com/office/drawing/2014/main" id="{98816EA8-1AE1-43DA-929A-B338ECE550F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426" b="20649"/>
          <a:stretch/>
        </p:blipFill>
        <p:spPr>
          <a:xfrm>
            <a:off x="11576481" y="6347007"/>
            <a:ext cx="408373" cy="339054"/>
          </a:xfrm>
          <a:prstGeom prst="rect">
            <a:avLst/>
          </a:prstGeom>
        </p:spPr>
      </p:pic>
      <p:grpSp>
        <p:nvGrpSpPr>
          <p:cNvPr id="12" name="Groupe 11">
            <a:extLst>
              <a:ext uri="{FF2B5EF4-FFF2-40B4-BE49-F238E27FC236}">
                <a16:creationId xmlns:a16="http://schemas.microsoft.com/office/drawing/2014/main" id="{401982F2-A875-4FCC-FEB5-BF752D4EB3EE}"/>
              </a:ext>
            </a:extLst>
          </p:cNvPr>
          <p:cNvGrpSpPr/>
          <p:nvPr/>
        </p:nvGrpSpPr>
        <p:grpSpPr>
          <a:xfrm>
            <a:off x="440076" y="1169783"/>
            <a:ext cx="11380863" cy="5475223"/>
            <a:chOff x="322660" y="901229"/>
            <a:chExt cx="13340096" cy="6133444"/>
          </a:xfrm>
        </p:grpSpPr>
        <p:pic>
          <p:nvPicPr>
            <p:cNvPr id="5" name="Image 4">
              <a:extLst>
                <a:ext uri="{FF2B5EF4-FFF2-40B4-BE49-F238E27FC236}">
                  <a16:creationId xmlns:a16="http://schemas.microsoft.com/office/drawing/2014/main" id="{E63C2245-FE74-1DF7-12F5-EE1E37C3707F}"/>
                </a:ext>
              </a:extLst>
            </p:cNvPr>
            <p:cNvPicPr>
              <a:picLocks noChangeAspect="1"/>
            </p:cNvPicPr>
            <p:nvPr/>
          </p:nvPicPr>
          <p:blipFill rotWithShape="1">
            <a:blip r:embed="rId3">
              <a:extLst>
                <a:ext uri="{28A0092B-C50C-407E-A947-70E740481C1C}">
                  <a14:useLocalDpi xmlns:a14="http://schemas.microsoft.com/office/drawing/2010/main" val="0"/>
                </a:ext>
              </a:extLst>
            </a:blip>
            <a:srcRect t="1" b="1020"/>
            <a:stretch/>
          </p:blipFill>
          <p:spPr>
            <a:xfrm>
              <a:off x="3180522" y="901229"/>
              <a:ext cx="7242628" cy="5396768"/>
            </a:xfrm>
            <a:prstGeom prst="rect">
              <a:avLst/>
            </a:prstGeom>
          </p:spPr>
        </p:pic>
        <p:sp>
          <p:nvSpPr>
            <p:cNvPr id="6" name="ZoneTexte 5">
              <a:extLst>
                <a:ext uri="{FF2B5EF4-FFF2-40B4-BE49-F238E27FC236}">
                  <a16:creationId xmlns:a16="http://schemas.microsoft.com/office/drawing/2014/main" id="{B9E96D14-CF2D-3B69-F0CB-502C1D895AE1}"/>
                </a:ext>
              </a:extLst>
            </p:cNvPr>
            <p:cNvSpPr txBox="1"/>
            <p:nvPr/>
          </p:nvSpPr>
          <p:spPr>
            <a:xfrm>
              <a:off x="5698157" y="6367026"/>
              <a:ext cx="2889229" cy="667647"/>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Veille / Etat de l’art (bibliographie)</a:t>
              </a:r>
            </a:p>
          </p:txBody>
        </p:sp>
        <p:sp>
          <p:nvSpPr>
            <p:cNvPr id="7" name="ZoneTexte 6">
              <a:extLst>
                <a:ext uri="{FF2B5EF4-FFF2-40B4-BE49-F238E27FC236}">
                  <a16:creationId xmlns:a16="http://schemas.microsoft.com/office/drawing/2014/main" id="{F65C476C-1974-1294-4D92-D52EB5418F9E}"/>
                </a:ext>
              </a:extLst>
            </p:cNvPr>
            <p:cNvSpPr txBox="1"/>
            <p:nvPr/>
          </p:nvSpPr>
          <p:spPr>
            <a:xfrm>
              <a:off x="7877555" y="946712"/>
              <a:ext cx="3451381" cy="65507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Elaboration et gestion du projet de recherche</a:t>
              </a:r>
            </a:p>
          </p:txBody>
        </p:sp>
        <p:sp>
          <p:nvSpPr>
            <p:cNvPr id="8" name="ZoneTexte 7">
              <a:extLst>
                <a:ext uri="{FF2B5EF4-FFF2-40B4-BE49-F238E27FC236}">
                  <a16:creationId xmlns:a16="http://schemas.microsoft.com/office/drawing/2014/main" id="{8D3AA9A9-DBBA-461B-5EBA-E60D8AAFD781}"/>
                </a:ext>
              </a:extLst>
            </p:cNvPr>
            <p:cNvSpPr txBox="1"/>
            <p:nvPr/>
          </p:nvSpPr>
          <p:spPr>
            <a:xfrm>
              <a:off x="10384624" y="2262147"/>
              <a:ext cx="3278132" cy="672028"/>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Développements technologiques/concepts</a:t>
              </a:r>
            </a:p>
          </p:txBody>
        </p:sp>
        <p:sp>
          <p:nvSpPr>
            <p:cNvPr id="9" name="ZoneTexte 8">
              <a:extLst>
                <a:ext uri="{FF2B5EF4-FFF2-40B4-BE49-F238E27FC236}">
                  <a16:creationId xmlns:a16="http://schemas.microsoft.com/office/drawing/2014/main" id="{13080990-28A3-C5CC-5A90-E6E228A45F49}"/>
                </a:ext>
              </a:extLst>
            </p:cNvPr>
            <p:cNvSpPr txBox="1"/>
            <p:nvPr/>
          </p:nvSpPr>
          <p:spPr>
            <a:xfrm>
              <a:off x="322660" y="3659552"/>
              <a:ext cx="2972139" cy="967172"/>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Participation à des conférences, colloques, séminaires</a:t>
              </a:r>
            </a:p>
          </p:txBody>
        </p:sp>
        <p:sp>
          <p:nvSpPr>
            <p:cNvPr id="10" name="ZoneTexte 9">
              <a:extLst>
                <a:ext uri="{FF2B5EF4-FFF2-40B4-BE49-F238E27FC236}">
                  <a16:creationId xmlns:a16="http://schemas.microsoft.com/office/drawing/2014/main" id="{BFF6516A-DB31-8E62-ED6D-09FD83062076}"/>
                </a:ext>
              </a:extLst>
            </p:cNvPr>
            <p:cNvSpPr txBox="1"/>
            <p:nvPr/>
          </p:nvSpPr>
          <p:spPr>
            <a:xfrm>
              <a:off x="925240" y="5109468"/>
              <a:ext cx="3190474" cy="967172"/>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Rédaction d’articles, posters, manuscrit de thèse</a:t>
              </a:r>
            </a:p>
          </p:txBody>
        </p:sp>
        <p:sp>
          <p:nvSpPr>
            <p:cNvPr id="11" name="ZoneTexte 10">
              <a:extLst>
                <a:ext uri="{FF2B5EF4-FFF2-40B4-BE49-F238E27FC236}">
                  <a16:creationId xmlns:a16="http://schemas.microsoft.com/office/drawing/2014/main" id="{BE620696-B2E4-A551-598B-F1F5F0DCD681}"/>
                </a:ext>
              </a:extLst>
            </p:cNvPr>
            <p:cNvSpPr txBox="1"/>
            <p:nvPr/>
          </p:nvSpPr>
          <p:spPr>
            <a:xfrm>
              <a:off x="10455140" y="4330739"/>
              <a:ext cx="2524139" cy="1262316"/>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Rédaction et dépôt de brevets, déclaration d’invention</a:t>
              </a:r>
            </a:p>
          </p:txBody>
        </p:sp>
      </p:grpSp>
      <p:pic>
        <p:nvPicPr>
          <p:cNvPr id="13" name="Image 12">
            <a:extLst>
              <a:ext uri="{FF2B5EF4-FFF2-40B4-BE49-F238E27FC236}">
                <a16:creationId xmlns:a16="http://schemas.microsoft.com/office/drawing/2014/main" id="{630AE562-30A6-6143-F5EE-767AC251FF8F}"/>
              </a:ext>
            </a:extLst>
          </p:cNvPr>
          <p:cNvPicPr>
            <a:picLocks noChangeAspect="1"/>
          </p:cNvPicPr>
          <p:nvPr/>
        </p:nvPicPr>
        <p:blipFill rotWithShape="1">
          <a:blip r:embed="rId4">
            <a:extLst>
              <a:ext uri="{28A0092B-C50C-407E-A947-70E740481C1C}">
                <a14:useLocalDpi xmlns:a14="http://schemas.microsoft.com/office/drawing/2010/main" val="0"/>
              </a:ext>
            </a:extLst>
          </a:blip>
          <a:srcRect l="83985" t="11608" r="3882" b="58752"/>
          <a:stretch/>
        </p:blipFill>
        <p:spPr>
          <a:xfrm>
            <a:off x="11478318" y="6259081"/>
            <a:ext cx="488273" cy="503098"/>
          </a:xfrm>
          <a:prstGeom prst="rect">
            <a:avLst/>
          </a:prstGeom>
        </p:spPr>
      </p:pic>
      <p:sp>
        <p:nvSpPr>
          <p:cNvPr id="3" name="ZoneTexte 2"/>
          <p:cNvSpPr txBox="1"/>
          <p:nvPr/>
        </p:nvSpPr>
        <p:spPr>
          <a:xfrm>
            <a:off x="586323" y="1411749"/>
            <a:ext cx="2291887" cy="1477328"/>
          </a:xfrm>
          <a:prstGeom prst="rect">
            <a:avLst/>
          </a:prstGeom>
          <a:noFill/>
        </p:spPr>
        <p:txBody>
          <a:bodyPr wrap="square" rtlCol="0">
            <a:spAutoFit/>
          </a:bodyPr>
          <a:lstStyle/>
          <a:p>
            <a:pPr marL="285750" indent="-285750">
              <a:buFont typeface="Arial" panose="020B0604020202020204" pitchFamily="34" charset="0"/>
              <a:buChar char="•"/>
            </a:pPr>
            <a:r>
              <a:rPr lang="fr-FR" dirty="0"/>
              <a:t>Encadrement </a:t>
            </a:r>
          </a:p>
          <a:p>
            <a:r>
              <a:rPr lang="fr-FR" dirty="0"/>
              <a:t>de techniciens sur</a:t>
            </a:r>
          </a:p>
          <a:p>
            <a:r>
              <a:rPr lang="fr-FR" dirty="0"/>
              <a:t>une nouvelle méthode, d’étudiants</a:t>
            </a:r>
          </a:p>
          <a:p>
            <a:r>
              <a:rPr lang="fr-FR" dirty="0"/>
              <a:t>en stage…</a:t>
            </a:r>
          </a:p>
        </p:txBody>
      </p:sp>
    </p:spTree>
    <p:extLst>
      <p:ext uri="{BB962C8B-B14F-4D97-AF65-F5344CB8AC3E}">
        <p14:creationId xmlns:p14="http://schemas.microsoft.com/office/powerpoint/2010/main" val="409994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E483E-2D02-C045-AD0C-19FFC1EC9D1E}"/>
              </a:ext>
            </a:extLst>
          </p:cNvPr>
          <p:cNvSpPr>
            <a:spLocks noGrp="1"/>
          </p:cNvSpPr>
          <p:nvPr>
            <p:ph type="title" idx="4294967295"/>
          </p:nvPr>
        </p:nvSpPr>
        <p:spPr>
          <a:xfrm>
            <a:off x="325065" y="413390"/>
            <a:ext cx="11866935" cy="854705"/>
          </a:xfrm>
        </p:spPr>
        <p:txBody>
          <a:bodyPr>
            <a:noAutofit/>
          </a:bodyPr>
          <a:lstStyle/>
          <a:p>
            <a:r>
              <a:rPr lang="fr-FR" sz="3200" b="1" dirty="0">
                <a:solidFill>
                  <a:srgbClr val="624CA0"/>
                </a:solidFill>
                <a:latin typeface="Segoe UI" panose="020B0502040204020203" pitchFamily="34" charset="0"/>
                <a:cs typeface="Segoe UI" panose="020B0502040204020203" pitchFamily="34" charset="0"/>
              </a:rPr>
              <a:t>Des compétences acquises </a:t>
            </a:r>
            <a:br>
              <a:rPr lang="fr-FR" sz="3200" b="1" dirty="0">
                <a:solidFill>
                  <a:srgbClr val="624CA0"/>
                </a:solidFill>
                <a:latin typeface="Segoe UI" panose="020B0502040204020203" pitchFamily="34" charset="0"/>
                <a:cs typeface="Segoe UI" panose="020B0502040204020203" pitchFamily="34" charset="0"/>
              </a:rPr>
            </a:br>
            <a:r>
              <a:rPr lang="fr-FR" sz="3200" b="1" i="1" dirty="0">
                <a:solidFill>
                  <a:srgbClr val="624CA0"/>
                </a:solidFill>
                <a:latin typeface="Segoe UI" panose="020B0502040204020203" pitchFamily="34" charset="0"/>
                <a:cs typeface="Segoe UI" panose="020B0502040204020203" pitchFamily="34" charset="0"/>
              </a:rPr>
              <a:t>via</a:t>
            </a:r>
            <a:r>
              <a:rPr lang="fr-FR" sz="3200" b="1" dirty="0">
                <a:solidFill>
                  <a:srgbClr val="624CA0"/>
                </a:solidFill>
                <a:latin typeface="Segoe UI" panose="020B0502040204020203" pitchFamily="34" charset="0"/>
                <a:cs typeface="Segoe UI" panose="020B0502040204020203" pitchFamily="34" charset="0"/>
              </a:rPr>
              <a:t> des activités complémentaires</a:t>
            </a:r>
            <a:br>
              <a:rPr lang="fr-FR" sz="3200" dirty="0">
                <a:solidFill>
                  <a:srgbClr val="7030A0"/>
                </a:solidFill>
                <a:latin typeface="Verdana" panose="020B0604030504040204" pitchFamily="34" charset="0"/>
                <a:ea typeface="Verdana" panose="020B0604030504040204" pitchFamily="34" charset="0"/>
                <a:cs typeface="Times New Roman" panose="02020603050405020304" pitchFamily="18" charset="0"/>
              </a:rPr>
            </a:br>
            <a:endParaRPr lang="fr-FR" sz="3200" b="1" dirty="0">
              <a:solidFill>
                <a:srgbClr val="624CA0"/>
              </a:solidFill>
              <a:latin typeface="Segoe UI" panose="020B0502040204020203" pitchFamily="34" charset="0"/>
              <a:cs typeface="Segoe UI" panose="020B0502040204020203" pitchFamily="34" charset="0"/>
            </a:endParaRPr>
          </a:p>
        </p:txBody>
      </p:sp>
      <p:pic>
        <p:nvPicPr>
          <p:cNvPr id="4" name="Image 3">
            <a:extLst>
              <a:ext uri="{FF2B5EF4-FFF2-40B4-BE49-F238E27FC236}">
                <a16:creationId xmlns:a16="http://schemas.microsoft.com/office/drawing/2014/main" id="{98816EA8-1AE1-43DA-929A-B338ECE550F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426" b="20649"/>
          <a:stretch/>
        </p:blipFill>
        <p:spPr>
          <a:xfrm>
            <a:off x="11576481" y="6347007"/>
            <a:ext cx="408373" cy="339054"/>
          </a:xfrm>
          <a:prstGeom prst="rect">
            <a:avLst/>
          </a:prstGeom>
        </p:spPr>
      </p:pic>
      <p:pic>
        <p:nvPicPr>
          <p:cNvPr id="5" name="Image 4">
            <a:extLst>
              <a:ext uri="{FF2B5EF4-FFF2-40B4-BE49-F238E27FC236}">
                <a16:creationId xmlns:a16="http://schemas.microsoft.com/office/drawing/2014/main" id="{E63C2245-FE74-1DF7-12F5-EE1E37C3707F}"/>
              </a:ext>
            </a:extLst>
          </p:cNvPr>
          <p:cNvPicPr>
            <a:picLocks noChangeAspect="1"/>
          </p:cNvPicPr>
          <p:nvPr/>
        </p:nvPicPr>
        <p:blipFill rotWithShape="1">
          <a:blip r:embed="rId3">
            <a:extLst>
              <a:ext uri="{28A0092B-C50C-407E-A947-70E740481C1C}">
                <a14:useLocalDpi xmlns:a14="http://schemas.microsoft.com/office/drawing/2010/main" val="0"/>
              </a:ext>
            </a:extLst>
          </a:blip>
          <a:srcRect t="1" b="1020"/>
          <a:stretch/>
        </p:blipFill>
        <p:spPr>
          <a:xfrm>
            <a:off x="4282940" y="1398748"/>
            <a:ext cx="6178917" cy="4817605"/>
          </a:xfrm>
          <a:prstGeom prst="rect">
            <a:avLst/>
          </a:prstGeom>
        </p:spPr>
      </p:pic>
      <p:sp>
        <p:nvSpPr>
          <p:cNvPr id="17" name="ZoneTexte 16">
            <a:extLst>
              <a:ext uri="{FF2B5EF4-FFF2-40B4-BE49-F238E27FC236}">
                <a16:creationId xmlns:a16="http://schemas.microsoft.com/office/drawing/2014/main" id="{43003534-E776-0044-8B7E-840847AEB2EA}"/>
              </a:ext>
            </a:extLst>
          </p:cNvPr>
          <p:cNvSpPr txBox="1"/>
          <p:nvPr/>
        </p:nvSpPr>
        <p:spPr>
          <a:xfrm>
            <a:off x="2934876" y="1839413"/>
            <a:ext cx="2696128" cy="595997"/>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Tutorat / encadrement d’étudiants</a:t>
            </a:r>
          </a:p>
        </p:txBody>
      </p:sp>
      <p:sp>
        <p:nvSpPr>
          <p:cNvPr id="18" name="ZoneTexte 17">
            <a:extLst>
              <a:ext uri="{FF2B5EF4-FFF2-40B4-BE49-F238E27FC236}">
                <a16:creationId xmlns:a16="http://schemas.microsoft.com/office/drawing/2014/main" id="{124C92BD-BEC6-42DE-0D2E-4E178AC6D87B}"/>
              </a:ext>
            </a:extLst>
          </p:cNvPr>
          <p:cNvSpPr txBox="1"/>
          <p:nvPr/>
        </p:nvSpPr>
        <p:spPr>
          <a:xfrm>
            <a:off x="3250789" y="3638273"/>
            <a:ext cx="2135875" cy="338554"/>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Enseignement</a:t>
            </a:r>
          </a:p>
        </p:txBody>
      </p:sp>
      <p:sp>
        <p:nvSpPr>
          <p:cNvPr id="20" name="ZoneTexte 19">
            <a:extLst>
              <a:ext uri="{FF2B5EF4-FFF2-40B4-BE49-F238E27FC236}">
                <a16:creationId xmlns:a16="http://schemas.microsoft.com/office/drawing/2014/main" id="{A96850DF-2B0E-7B63-4364-061593D6455F}"/>
              </a:ext>
            </a:extLst>
          </p:cNvPr>
          <p:cNvSpPr txBox="1"/>
          <p:nvPr/>
        </p:nvSpPr>
        <p:spPr>
          <a:xfrm>
            <a:off x="3155605" y="5508701"/>
            <a:ext cx="3208440" cy="1126847"/>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Participation à des actions de vulgarisation (Fête</a:t>
            </a:r>
            <a:r>
              <a:rPr kumimoji="0" lang="fr-FR" sz="1600" b="0" i="0" u="none" strike="noStrike" kern="1200" cap="none" spc="0" normalizeH="0" noProof="0" dirty="0">
                <a:ln>
                  <a:noFill/>
                </a:ln>
                <a:solidFill>
                  <a:prstClr val="black"/>
                </a:solidFill>
                <a:effectLst/>
                <a:uLnTx/>
                <a:uFillTx/>
                <a:latin typeface="Segoe UI" panose="020B0502040204020203" pitchFamily="34" charset="0"/>
                <a:ea typeface="+mn-ea"/>
                <a:cs typeface="Segoe UI" panose="020B0502040204020203" pitchFamily="34" charset="0"/>
              </a:rPr>
              <a:t> de la Science, Nuits des chercheurs..)</a:t>
            </a:r>
            <a:endPar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24" name="ZoneTexte 23">
            <a:extLst>
              <a:ext uri="{FF2B5EF4-FFF2-40B4-BE49-F238E27FC236}">
                <a16:creationId xmlns:a16="http://schemas.microsoft.com/office/drawing/2014/main" id="{C8E6015B-E5DB-BFDD-C3BF-68D081E8D032}"/>
              </a:ext>
            </a:extLst>
          </p:cNvPr>
          <p:cNvSpPr txBox="1"/>
          <p:nvPr/>
        </p:nvSpPr>
        <p:spPr>
          <a:xfrm>
            <a:off x="10055955" y="3807550"/>
            <a:ext cx="1928899" cy="1653786"/>
          </a:xfrm>
          <a:prstGeom prst="rect">
            <a:avLst/>
          </a:prstGeom>
          <a:noFill/>
        </p:spPr>
        <p:txBody>
          <a:bodyPr wrap="square">
            <a:spAutoFit/>
          </a:bodyPr>
          <a:lstStyle/>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Dispositifs Entrepreneuriat et concours : SNEE (</a:t>
            </a:r>
            <a:r>
              <a:rPr kumimoji="0" lang="fr-FR" sz="1600" b="0" i="0" u="none" strike="noStrike" kern="1200" cap="none" spc="0" normalizeH="0" baseline="0" noProof="0" dirty="0" err="1">
                <a:ln>
                  <a:noFill/>
                </a:ln>
                <a:solidFill>
                  <a:prstClr val="black"/>
                </a:solidFill>
                <a:effectLst/>
                <a:uLnTx/>
                <a:uFillTx/>
                <a:latin typeface="Segoe UI" panose="020B0502040204020203" pitchFamily="34" charset="0"/>
                <a:ea typeface="+mn-ea"/>
                <a:cs typeface="Segoe UI" panose="020B0502040204020203" pitchFamily="34" charset="0"/>
              </a:rPr>
              <a:t>Pepite</a:t>
            </a: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 </a:t>
            </a:r>
            <a:r>
              <a:rPr kumimoji="0" lang="fr-FR" sz="1600" b="0" i="0" u="none" strike="noStrike" kern="1200" cap="none" spc="0" normalizeH="0" baseline="0" noProof="0" dirty="0" err="1">
                <a:ln>
                  <a:noFill/>
                </a:ln>
                <a:solidFill>
                  <a:prstClr val="black"/>
                </a:solidFill>
                <a:effectLst/>
                <a:uLnTx/>
                <a:uFillTx/>
                <a:latin typeface="Segoe UI" panose="020B0502040204020203" pitchFamily="34" charset="0"/>
                <a:ea typeface="+mn-ea"/>
                <a:cs typeface="Segoe UI" panose="020B0502040204020203" pitchFamily="34" charset="0"/>
              </a:rPr>
              <a:t>Doctoriales</a:t>
            </a:r>
            <a:r>
              <a:rPr kumimoji="0" lang="fr-FR"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 ICE, i-PhD… </a:t>
            </a:r>
            <a:endParaRPr kumimoji="0" lang="en-US"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27" name="Accolade ouvrante 26">
            <a:extLst>
              <a:ext uri="{FF2B5EF4-FFF2-40B4-BE49-F238E27FC236}">
                <a16:creationId xmlns:a16="http://schemas.microsoft.com/office/drawing/2014/main" id="{4EA9EC0D-EEA8-C40A-632B-39E6F78B409E}"/>
              </a:ext>
            </a:extLst>
          </p:cNvPr>
          <p:cNvSpPr/>
          <p:nvPr/>
        </p:nvSpPr>
        <p:spPr>
          <a:xfrm>
            <a:off x="2505178" y="1220283"/>
            <a:ext cx="702365" cy="481760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ZoneTexte 27">
            <a:extLst>
              <a:ext uri="{FF2B5EF4-FFF2-40B4-BE49-F238E27FC236}">
                <a16:creationId xmlns:a16="http://schemas.microsoft.com/office/drawing/2014/main" id="{495FDBF9-E645-07B5-D173-4B47855385ED}"/>
              </a:ext>
            </a:extLst>
          </p:cNvPr>
          <p:cNvSpPr txBox="1"/>
          <p:nvPr/>
        </p:nvSpPr>
        <p:spPr>
          <a:xfrm>
            <a:off x="270739" y="1502688"/>
            <a:ext cx="2096009" cy="424731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Suivi de formations (ED ou CD)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Missions complémentaires du doctorat*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Engagement : Associatif, citoyen, représentation dans des instances</a:t>
            </a:r>
          </a:p>
        </p:txBody>
      </p:sp>
      <p:sp>
        <p:nvSpPr>
          <p:cNvPr id="29" name="Rectangle : coins arrondis 28">
            <a:extLst>
              <a:ext uri="{FF2B5EF4-FFF2-40B4-BE49-F238E27FC236}">
                <a16:creationId xmlns:a16="http://schemas.microsoft.com/office/drawing/2014/main" id="{2968740E-6ED3-F5AC-8AA5-23C6B782593F}"/>
              </a:ext>
            </a:extLst>
          </p:cNvPr>
          <p:cNvSpPr/>
          <p:nvPr/>
        </p:nvSpPr>
        <p:spPr>
          <a:xfrm>
            <a:off x="207146" y="1398748"/>
            <a:ext cx="2159602" cy="444546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0" name="Image 29">
            <a:extLst>
              <a:ext uri="{FF2B5EF4-FFF2-40B4-BE49-F238E27FC236}">
                <a16:creationId xmlns:a16="http://schemas.microsoft.com/office/drawing/2014/main" id="{1C3C52C3-CBDF-B104-92D4-B435BF8FA4C8}"/>
              </a:ext>
            </a:extLst>
          </p:cNvPr>
          <p:cNvPicPr>
            <a:picLocks noChangeAspect="1"/>
          </p:cNvPicPr>
          <p:nvPr/>
        </p:nvPicPr>
        <p:blipFill rotWithShape="1">
          <a:blip r:embed="rId4">
            <a:extLst>
              <a:ext uri="{28A0092B-C50C-407E-A947-70E740481C1C}">
                <a14:useLocalDpi xmlns:a14="http://schemas.microsoft.com/office/drawing/2010/main" val="0"/>
              </a:ext>
            </a:extLst>
          </a:blip>
          <a:srcRect l="83985" t="11608" r="3882" b="58752"/>
          <a:stretch/>
        </p:blipFill>
        <p:spPr>
          <a:xfrm>
            <a:off x="11478318" y="6259081"/>
            <a:ext cx="488273" cy="503098"/>
          </a:xfrm>
          <a:prstGeom prst="rect">
            <a:avLst/>
          </a:prstGeom>
        </p:spPr>
      </p:pic>
    </p:spTree>
    <p:extLst>
      <p:ext uri="{BB962C8B-B14F-4D97-AF65-F5344CB8AC3E}">
        <p14:creationId xmlns:p14="http://schemas.microsoft.com/office/powerpoint/2010/main" val="3594649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E483E-2D02-C045-AD0C-19FFC1EC9D1E}"/>
              </a:ext>
            </a:extLst>
          </p:cNvPr>
          <p:cNvSpPr>
            <a:spLocks noGrp="1"/>
          </p:cNvSpPr>
          <p:nvPr>
            <p:ph type="title" idx="4294967295"/>
          </p:nvPr>
        </p:nvSpPr>
        <p:spPr>
          <a:xfrm>
            <a:off x="148362" y="197153"/>
            <a:ext cx="9068914" cy="966629"/>
          </a:xfrm>
        </p:spPr>
        <p:txBody>
          <a:bodyPr>
            <a:noAutofit/>
          </a:bodyPr>
          <a:lstStyle/>
          <a:p>
            <a:r>
              <a:rPr lang="fr-FR" sz="2000" b="1" dirty="0">
                <a:solidFill>
                  <a:srgbClr val="312783"/>
                </a:solidFill>
                <a:latin typeface="Segoe UI" panose="020B0502040204020203" pitchFamily="34" charset="0"/>
                <a:cs typeface="Segoe UI" panose="020B0502040204020203" pitchFamily="34" charset="0"/>
              </a:rPr>
              <a:t>* Les activités complémentaires du doctorat sont définies par décret:</a:t>
            </a:r>
          </a:p>
        </p:txBody>
      </p:sp>
      <p:sp>
        <p:nvSpPr>
          <p:cNvPr id="4" name="Rectangle 3"/>
          <p:cNvSpPr/>
          <p:nvPr/>
        </p:nvSpPr>
        <p:spPr>
          <a:xfrm>
            <a:off x="94132" y="496554"/>
            <a:ext cx="11300383" cy="5816977"/>
          </a:xfrm>
          <a:prstGeom prst="rect">
            <a:avLst/>
          </a:prstGeom>
        </p:spPr>
        <p:txBody>
          <a:bodyPr wrap="square">
            <a:spAutoFit/>
          </a:bodyPr>
          <a:lstStyle/>
          <a:p>
            <a:pPr marR="0" lvl="1" algn="l" defTabSz="914400" rtl="0" eaLnBrk="1" fontAlgn="auto" latinLnBrk="0" hangingPunct="1">
              <a:lnSpc>
                <a:spcPct val="100000"/>
              </a:lnSpc>
              <a:spcBef>
                <a:spcPts val="0"/>
              </a:spcBef>
              <a:spcAft>
                <a:spcPts val="0"/>
              </a:spcAft>
              <a:buClrTx/>
              <a:buSzTx/>
              <a:tabLst/>
              <a:defRPr/>
            </a:pPr>
            <a:endParaRPr kumimoji="0" lang="en-US" sz="2800" b="1" i="0" u="none" strike="noStrike" kern="1200" cap="none" spc="0" normalizeH="0" baseline="0" noProof="0" dirty="0">
              <a:ln>
                <a:noFill/>
              </a:ln>
              <a:solidFill>
                <a:srgbClr val="0E87C9"/>
              </a:solidFill>
              <a:effectLst/>
              <a:uLnTx/>
              <a:uFillTx/>
              <a:latin typeface="Segoe UI" panose="020B0502040204020203" pitchFamily="34" charset="0"/>
              <a:ea typeface="+mn-ea"/>
              <a:cs typeface="Segoe UI" panose="020B0502040204020203" pitchFamily="34" charset="0"/>
            </a:endParaRP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312783"/>
                </a:solidFill>
                <a:effectLst/>
                <a:uLnTx/>
                <a:uFillTx/>
                <a:latin typeface="Segoe UI" panose="020B0502040204020203" pitchFamily="34" charset="0"/>
                <a:ea typeface="+mn-ea"/>
                <a:cs typeface="Segoe UI" panose="020B0502040204020203" pitchFamily="34" charset="0"/>
              </a:rPr>
              <a:t>Les </a:t>
            </a:r>
            <a:r>
              <a:rPr kumimoji="0" lang="en-US" sz="2000" b="1" i="0" u="none" strike="noStrike" kern="1200" cap="none" spc="0" normalizeH="0" baseline="0" noProof="0" dirty="0" err="1">
                <a:ln>
                  <a:noFill/>
                </a:ln>
                <a:solidFill>
                  <a:srgbClr val="312783"/>
                </a:solidFill>
                <a:effectLst/>
                <a:uLnTx/>
                <a:uFillTx/>
                <a:latin typeface="Segoe UI" panose="020B0502040204020203" pitchFamily="34" charset="0"/>
                <a:ea typeface="+mn-ea"/>
                <a:cs typeface="Segoe UI" panose="020B0502040204020203" pitchFamily="34" charset="0"/>
              </a:rPr>
              <a:t>activités</a:t>
            </a:r>
            <a:r>
              <a:rPr kumimoji="0" lang="en-US" sz="2000" b="1" i="0" u="none" strike="noStrike" kern="1200" cap="none" spc="0" normalizeH="0" baseline="0" noProof="0" dirty="0">
                <a:ln>
                  <a:noFill/>
                </a:ln>
                <a:solidFill>
                  <a:srgbClr val="312783"/>
                </a:solidFill>
                <a:effectLst/>
                <a:uLnTx/>
                <a:uFillTx/>
                <a:latin typeface="Segoe UI" panose="020B0502040204020203" pitchFamily="34" charset="0"/>
                <a:ea typeface="+mn-ea"/>
                <a:cs typeface="Segoe UI" panose="020B0502040204020203" pitchFamily="34" charset="0"/>
              </a:rPr>
              <a:t> hors recherche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mn-cs"/>
                <a:hlinkClick r:id="rId3">
                  <a:extLst>
                    <a:ext uri="{A12FA001-AC4F-418D-AE19-62706E023703}">
                      <ahyp:hlinkClr xmlns:ahyp="http://schemas.microsoft.com/office/drawing/2018/hyperlinkcolor" val="tx"/>
                    </a:ext>
                  </a:extLst>
                </a:hlinkClick>
              </a:rPr>
              <a:t>Décret n°2016-1173 – Article 3</a:t>
            </a:r>
            <a:endParaRPr lang="fr-FR" dirty="0">
              <a:solidFill>
                <a:srgbClr val="000000"/>
              </a:solidFill>
              <a:latin typeface="Calibri" panose="020F0502020204030204"/>
            </a:endParaRPr>
          </a:p>
          <a:p>
            <a:pPr marL="0" marR="0" lvl="1"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mn-cs"/>
              </a:rPr>
              <a:t>Le service du doctorant contractuel peut être exclusivement consacré aux activités de recherche liées à la préparation du doctorat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mn-cs"/>
              </a:rPr>
              <a:t>ou inclure, outre ces activités de recherche, des activités complémentaires d’enseignement, de conseil et d’expertise, de valorisation ou de médiation</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mn-cs"/>
              </a:rPr>
              <a:t>. </a:t>
            </a:r>
          </a:p>
          <a:p>
            <a:pPr marL="0" marR="0" lvl="1"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lvl="0">
              <a:defRPr/>
            </a:pPr>
            <a:r>
              <a:rPr lang="fr-FR" dirty="0">
                <a:solidFill>
                  <a:srgbClr val="000000"/>
                </a:solidFill>
                <a:latin typeface="Calibri" panose="020F0502020204030204"/>
              </a:rPr>
              <a:t>Ces activités hors recherche peuvent comprendre :</a:t>
            </a:r>
            <a:br>
              <a:rPr lang="fr-FR" dirty="0">
                <a:solidFill>
                  <a:srgbClr val="000000"/>
                </a:solidFill>
                <a:latin typeface="Calibri" panose="020F0502020204030204"/>
              </a:rPr>
            </a:br>
            <a:r>
              <a:rPr lang="fr-FR" dirty="0">
                <a:solidFill>
                  <a:srgbClr val="7030A0"/>
                </a:solidFill>
                <a:latin typeface="Calibri" panose="020F0502020204030204"/>
              </a:rPr>
              <a:t>Une mission d'enseignement (DCACE)* </a:t>
            </a:r>
            <a:r>
              <a:rPr lang="fr-FR" dirty="0">
                <a:solidFill>
                  <a:srgbClr val="000000"/>
                </a:solidFill>
                <a:latin typeface="Calibri" panose="020F0502020204030204"/>
              </a:rPr>
              <a:t>: service annuel au plus égal au tiers du service annuel d’enseignement de référence des enseignants-chercheurs, soit 42 heures de cours, 64 heures de travaux dirigés (TD) ou de travaux pratiques (TP) ou toute combinaison équivalente en formation initiale, continue ou à distance. </a:t>
            </a:r>
          </a:p>
          <a:p>
            <a:pPr lvl="0">
              <a:defRPr/>
            </a:pPr>
            <a:endParaRPr lang="fr-FR" dirty="0">
              <a:solidFill>
                <a:srgbClr val="000000"/>
              </a:solidFill>
              <a:latin typeface="Calibri" panose="020F0502020204030204"/>
            </a:endParaRPr>
          </a:p>
          <a:p>
            <a:pPr lvl="0">
              <a:defRPr/>
            </a:pPr>
            <a:r>
              <a:rPr lang="fr-FR" dirty="0">
                <a:solidFill>
                  <a:srgbClr val="7030A0"/>
                </a:solidFill>
                <a:latin typeface="Calibri" panose="020F0502020204030204"/>
              </a:rPr>
              <a:t>Une mission dans les domaines de la diffusion de l'information scientifique et technique</a:t>
            </a:r>
            <a:r>
              <a:rPr lang="fr-FR" dirty="0">
                <a:solidFill>
                  <a:srgbClr val="000000"/>
                </a:solidFill>
                <a:latin typeface="Calibri" panose="020F0502020204030204"/>
              </a:rPr>
              <a:t>, dont la durée annuelle ne peut excéder 32 jours de travail ;</a:t>
            </a:r>
          </a:p>
          <a:p>
            <a:pPr lvl="0">
              <a:defRPr/>
            </a:pPr>
            <a:endParaRPr lang="fr-FR" dirty="0">
              <a:solidFill>
                <a:srgbClr val="000000"/>
              </a:solidFill>
              <a:latin typeface="Calibri" panose="020F0502020204030204"/>
            </a:endParaRPr>
          </a:p>
          <a:p>
            <a:pPr lvl="0">
              <a:defRPr/>
            </a:pPr>
            <a:r>
              <a:rPr lang="fr-FR" dirty="0">
                <a:solidFill>
                  <a:srgbClr val="7030A0"/>
                </a:solidFill>
                <a:latin typeface="Calibri" panose="020F0502020204030204"/>
              </a:rPr>
              <a:t>Une mission de valorisation des résultats de la recherche</a:t>
            </a:r>
            <a:r>
              <a:rPr lang="fr-FR" dirty="0">
                <a:solidFill>
                  <a:srgbClr val="000000"/>
                </a:solidFill>
                <a:latin typeface="Calibri" panose="020F0502020204030204"/>
              </a:rPr>
              <a:t>, dont la durée annuelle ne peut excéder 32 jours de travail ;</a:t>
            </a:r>
          </a:p>
          <a:p>
            <a:pPr lvl="0">
              <a:defRPr/>
            </a:pPr>
            <a:br>
              <a:rPr lang="fr-FR" dirty="0">
                <a:solidFill>
                  <a:srgbClr val="000000"/>
                </a:solidFill>
                <a:latin typeface="Calibri" panose="020F0502020204030204"/>
              </a:rPr>
            </a:br>
            <a:r>
              <a:rPr lang="fr-FR" dirty="0">
                <a:solidFill>
                  <a:srgbClr val="7030A0"/>
                </a:solidFill>
                <a:latin typeface="Calibri" panose="020F0502020204030204"/>
              </a:rPr>
              <a:t>Une mission d'expertise effectuée dans une entreprise</a:t>
            </a:r>
            <a:r>
              <a:rPr lang="fr-FR" dirty="0">
                <a:solidFill>
                  <a:srgbClr val="000000"/>
                </a:solidFill>
                <a:latin typeface="Calibri" panose="020F0502020204030204"/>
              </a:rPr>
              <a:t>, une collectivité territoriale, une administration, un établissement public, une association ou une fondation dont la durée annuelle ne peut excéder 32 jours de travail.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fr-FR" dirty="0">
              <a:solidFill>
                <a:srgbClr val="000000"/>
              </a:solidFill>
              <a:latin typeface="Calibri" panose="020F0502020204030204"/>
            </a:endParaRPr>
          </a:p>
        </p:txBody>
      </p:sp>
      <p:sp>
        <p:nvSpPr>
          <p:cNvPr id="3" name="Rectangle 2"/>
          <p:cNvSpPr/>
          <p:nvPr/>
        </p:nvSpPr>
        <p:spPr>
          <a:xfrm>
            <a:off x="6501527" y="6366711"/>
            <a:ext cx="6096000" cy="246221"/>
          </a:xfrm>
          <a:prstGeom prst="rect">
            <a:avLst/>
          </a:prstGeom>
        </p:spPr>
        <p:txBody>
          <a:bodyPr>
            <a:spAutoFit/>
          </a:bodyPr>
          <a:lstStyle/>
          <a:p>
            <a:r>
              <a:rPr lang="fr-FR" sz="1000" b="1" dirty="0">
                <a:solidFill>
                  <a:srgbClr val="7030A0"/>
                </a:solidFill>
                <a:latin typeface="Raleway"/>
              </a:rPr>
              <a:t>* Doctorants Contractuels à Activité Complémentaire d’Enseignement</a:t>
            </a:r>
            <a:endParaRPr lang="fr-FR" sz="1000" dirty="0">
              <a:solidFill>
                <a:srgbClr val="7030A0"/>
              </a:solidFill>
            </a:endParaRPr>
          </a:p>
        </p:txBody>
      </p:sp>
    </p:spTree>
    <p:extLst>
      <p:ext uri="{BB962C8B-B14F-4D97-AF65-F5344CB8AC3E}">
        <p14:creationId xmlns:p14="http://schemas.microsoft.com/office/powerpoint/2010/main" val="1206083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F3EAD07-F60C-42C0-9B48-EE507992F5BD}"/>
              </a:ext>
            </a:extLst>
          </p:cNvPr>
          <p:cNvSpPr txBox="1"/>
          <p:nvPr/>
        </p:nvSpPr>
        <p:spPr>
          <a:xfrm>
            <a:off x="610586" y="1872097"/>
            <a:ext cx="9015438"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cs typeface="Segoe UI" panose="020B0502040204020203" pitchFamily="34" charset="0"/>
              </a:rPr>
              <a:t>La césure (article 611-16 du décret) peut prendre notamment l'une des formes suivantes :</a:t>
            </a:r>
          </a:p>
          <a:p>
            <a:pPr marL="285750" marR="0" lvl="0" indent="-285750" algn="l" defTabSz="914400" rtl="0" eaLnBrk="1" fontAlgn="auto" latinLnBrk="0" hangingPunct="1">
              <a:lnSpc>
                <a:spcPct val="100000"/>
              </a:lnSpc>
              <a:spcBef>
                <a:spcPts val="1200"/>
              </a:spcBef>
              <a:spcAft>
                <a:spcPts val="0"/>
              </a:spcAft>
              <a:buClrTx/>
              <a:buSzTx/>
              <a:buFont typeface="Wingdings" panose="05000000000000000000" pitchFamily="2" charset="2"/>
              <a:buChar char="ü"/>
              <a:tabLst/>
              <a:defRPr/>
            </a:pPr>
            <a:r>
              <a:rPr kumimoji="0" lang="fr-FR" sz="1400" b="1" i="0" u="none" strike="noStrike" kern="1200" cap="none" spc="0" normalizeH="0" baseline="0" noProof="0" dirty="0">
                <a:ln>
                  <a:noFill/>
                </a:ln>
                <a:solidFill>
                  <a:srgbClr val="DA5200"/>
                </a:solidFill>
                <a:effectLst/>
                <a:uLnTx/>
                <a:uFillTx/>
                <a:cs typeface="Segoe UI" panose="020B0502040204020203" pitchFamily="34" charset="0"/>
              </a:rPr>
              <a:t>Une formation dans un domaine différent de celui de la formation dans laquelle l'étudiant est inscrit</a:t>
            </a:r>
            <a:r>
              <a:rPr kumimoji="0" lang="fr-FR" sz="1400" b="0" i="0" u="none" strike="noStrike" kern="1200" cap="none" spc="0" normalizeH="0" baseline="0" noProof="0" dirty="0">
                <a:ln>
                  <a:noFill/>
                </a:ln>
                <a:solidFill>
                  <a:srgbClr val="000000"/>
                </a:solidFill>
                <a:effectLst/>
                <a:uLnTx/>
                <a:uFillTx/>
                <a:cs typeface="Segoe UI" panose="020B0502040204020203" pitchFamily="34" charset="0"/>
              </a:rPr>
              <a:t>. Cette formation peut inclure une période stage dès lors qu’elle s’inscrit en conformité avec la réglementation en vigueur (loi du 10 juillet 2014).</a:t>
            </a:r>
          </a:p>
          <a:p>
            <a:pPr marL="285750" marR="0" lvl="0" indent="-285750" algn="l" defTabSz="914400" rtl="0" eaLnBrk="1" fontAlgn="auto" latinLnBrk="0" hangingPunct="1">
              <a:lnSpc>
                <a:spcPct val="100000"/>
              </a:lnSpc>
              <a:spcBef>
                <a:spcPts val="1200"/>
              </a:spcBef>
              <a:spcAft>
                <a:spcPts val="0"/>
              </a:spcAft>
              <a:buClrTx/>
              <a:buSzTx/>
              <a:buFont typeface="Wingdings" panose="05000000000000000000" pitchFamily="2" charset="2"/>
              <a:buChar char="ü"/>
              <a:tabLst/>
              <a:defRPr/>
            </a:pPr>
            <a:r>
              <a:rPr kumimoji="0" lang="fr-FR" sz="1400" b="1" i="0" u="none" strike="noStrike" kern="1200" cap="none" spc="0" normalizeH="0" baseline="0" noProof="0" dirty="0">
                <a:ln>
                  <a:noFill/>
                </a:ln>
                <a:solidFill>
                  <a:srgbClr val="00807A"/>
                </a:solidFill>
                <a:effectLst/>
                <a:uLnTx/>
                <a:uFillTx/>
                <a:cs typeface="Segoe UI" panose="020B0502040204020203" pitchFamily="34" charset="0"/>
              </a:rPr>
              <a:t>Une expérience en milieu professionnel en France ou à l'étranger</a:t>
            </a:r>
            <a:r>
              <a:rPr kumimoji="0" lang="fr-FR" sz="1400" b="0" i="0" u="none" strike="noStrike" kern="1200" cap="none" spc="0" normalizeH="0" baseline="0" noProof="0" dirty="0">
                <a:ln>
                  <a:noFill/>
                </a:ln>
                <a:solidFill>
                  <a:srgbClr val="00807A"/>
                </a:solidFill>
                <a:effectLst/>
                <a:uLnTx/>
                <a:uFillTx/>
                <a:cs typeface="Segoe UI" panose="020B0502040204020203" pitchFamily="34" charset="0"/>
              </a:rPr>
              <a:t>.</a:t>
            </a:r>
          </a:p>
          <a:p>
            <a:pPr marL="285750" marR="0" lvl="0" indent="-285750" algn="l" defTabSz="914400" rtl="0" eaLnBrk="1" fontAlgn="auto" latinLnBrk="0" hangingPunct="1">
              <a:lnSpc>
                <a:spcPct val="100000"/>
              </a:lnSpc>
              <a:spcBef>
                <a:spcPts val="1200"/>
              </a:spcBef>
              <a:spcAft>
                <a:spcPts val="0"/>
              </a:spcAft>
              <a:buClrTx/>
              <a:buSzTx/>
              <a:buFont typeface="Wingdings" panose="05000000000000000000" pitchFamily="2" charset="2"/>
              <a:buChar char="ü"/>
              <a:tabLst/>
              <a:defRPr/>
            </a:pPr>
            <a:r>
              <a:rPr kumimoji="0" lang="fr-FR" sz="1400" b="1" i="0" u="none" strike="noStrike" kern="1200" cap="none" spc="0" normalizeH="0" baseline="0" noProof="0" dirty="0">
                <a:ln>
                  <a:noFill/>
                </a:ln>
                <a:solidFill>
                  <a:srgbClr val="624CA0"/>
                </a:solidFill>
                <a:effectLst/>
                <a:uLnTx/>
                <a:uFillTx/>
                <a:cs typeface="Segoe UI" panose="020B0502040204020203" pitchFamily="34" charset="0"/>
              </a:rPr>
              <a:t>Un engagement de service civique en France ou à l'étranger</a:t>
            </a:r>
            <a:r>
              <a:rPr kumimoji="0" lang="fr-FR" sz="1400" b="0" i="0" u="none" strike="noStrike" kern="1200" cap="none" spc="0" normalizeH="0" baseline="0" noProof="0" dirty="0">
                <a:ln>
                  <a:noFill/>
                </a:ln>
                <a:solidFill>
                  <a:srgbClr val="624CA0"/>
                </a:solidFill>
                <a:effectLst/>
                <a:uLnTx/>
                <a:uFillTx/>
                <a:cs typeface="Segoe UI" panose="020B0502040204020203" pitchFamily="34" charset="0"/>
              </a:rPr>
              <a:t>, </a:t>
            </a:r>
            <a:r>
              <a:rPr kumimoji="0" lang="fr-FR" sz="1400" b="0" i="0" u="none" strike="noStrike" kern="1200" cap="none" spc="0" normalizeH="0" baseline="0" noProof="0" dirty="0">
                <a:ln>
                  <a:noFill/>
                </a:ln>
                <a:solidFill>
                  <a:srgbClr val="000000"/>
                </a:solidFill>
                <a:effectLst/>
                <a:uLnTx/>
                <a:uFillTx/>
                <a:cs typeface="Segoe UI" panose="020B0502040204020203" pitchFamily="34" charset="0"/>
              </a:rPr>
              <a:t>qui peut notamment prendre la forme d'un volontariat de solidarité internationale, d'un volontariat international en administration ou en entreprise ou d'un service volontaire européen.</a:t>
            </a:r>
          </a:p>
          <a:p>
            <a:pPr marL="285750" marR="0" lvl="0" indent="-285750" algn="l" defTabSz="914400" rtl="0" eaLnBrk="1" fontAlgn="auto" latinLnBrk="0" hangingPunct="1">
              <a:lnSpc>
                <a:spcPct val="100000"/>
              </a:lnSpc>
              <a:spcBef>
                <a:spcPts val="1200"/>
              </a:spcBef>
              <a:spcAft>
                <a:spcPts val="0"/>
              </a:spcAft>
              <a:buClrTx/>
              <a:buSzTx/>
              <a:buFont typeface="Wingdings" panose="05000000000000000000" pitchFamily="2" charset="2"/>
              <a:buChar char="ü"/>
              <a:tabLst/>
              <a:defRPr/>
            </a:pPr>
            <a:r>
              <a:rPr kumimoji="0" lang="fr-FR" sz="1400" b="1" i="0" u="none" strike="noStrike" kern="1200" cap="none" spc="0" normalizeH="0" baseline="0" noProof="0" dirty="0">
                <a:ln>
                  <a:noFill/>
                </a:ln>
                <a:solidFill>
                  <a:srgbClr val="EE4C86"/>
                </a:solidFill>
                <a:effectLst/>
                <a:uLnTx/>
                <a:uFillTx/>
                <a:cs typeface="Segoe UI" panose="020B0502040204020203" pitchFamily="34" charset="0"/>
              </a:rPr>
              <a:t>Un projet de création d'activité en qualité d'étudiant-entrepreneur</a:t>
            </a:r>
            <a:r>
              <a:rPr kumimoji="0" lang="fr-FR" sz="1400" b="0" i="0" u="none" strike="noStrike" kern="1200" cap="none" spc="0" normalizeH="0" baseline="0" noProof="0" dirty="0">
                <a:ln>
                  <a:noFill/>
                </a:ln>
                <a:solidFill>
                  <a:srgbClr val="EE4C86"/>
                </a:solidFill>
                <a:effectLst/>
                <a:uLnTx/>
                <a:uFillTx/>
                <a:cs typeface="Segoe UI" panose="020B0502040204020203" pitchFamily="34" charset="0"/>
              </a:rPr>
              <a:t>. </a:t>
            </a:r>
            <a:r>
              <a:rPr kumimoji="0" lang="fr-FR" sz="1400" b="0" i="0" u="none" strike="noStrike" kern="1200" cap="none" spc="0" normalizeH="0" baseline="0" noProof="0" dirty="0">
                <a:ln>
                  <a:noFill/>
                </a:ln>
                <a:solidFill>
                  <a:srgbClr val="000000"/>
                </a:solidFill>
                <a:effectLst/>
                <a:uLnTx/>
                <a:uFillTx/>
                <a:cs typeface="Segoe UI" panose="020B0502040204020203" pitchFamily="34" charset="0"/>
              </a:rPr>
              <a:t>Dans ce cas, la césure doit s'inscrire dans le dispositif de « l'étudiant-entrepreneur » et l'obtention du diplôme d'étudiant</a:t>
            </a:r>
            <a:r>
              <a:rPr lang="fr-FR" sz="1400" dirty="0">
                <a:solidFill>
                  <a:srgbClr val="000000"/>
                </a:solidFill>
                <a:cs typeface="Segoe UI" panose="020B0502040204020203" pitchFamily="34" charset="0"/>
              </a:rPr>
              <a:t>-</a:t>
            </a:r>
            <a:r>
              <a:rPr kumimoji="0" lang="fr-FR" sz="1400" b="0" i="0" u="none" strike="noStrike" kern="1200" cap="none" spc="0" normalizeH="0" baseline="0" noProof="0" dirty="0">
                <a:ln>
                  <a:noFill/>
                </a:ln>
                <a:solidFill>
                  <a:srgbClr val="000000"/>
                </a:solidFill>
                <a:effectLst/>
                <a:uLnTx/>
                <a:uFillTx/>
                <a:cs typeface="Segoe UI" panose="020B0502040204020203" pitchFamily="34" charset="0"/>
              </a:rPr>
              <a:t>entrepreneur</a:t>
            </a:r>
          </a:p>
        </p:txBody>
      </p:sp>
      <p:sp>
        <p:nvSpPr>
          <p:cNvPr id="3" name="Rectangle 2"/>
          <p:cNvSpPr/>
          <p:nvPr/>
        </p:nvSpPr>
        <p:spPr>
          <a:xfrm>
            <a:off x="139804" y="394769"/>
            <a:ext cx="9486220" cy="1477328"/>
          </a:xfrm>
          <a:prstGeom prst="rect">
            <a:avLst/>
          </a:prstGeom>
        </p:spPr>
        <p:txBody>
          <a:bodyPr wrap="square">
            <a:spAutoFit/>
          </a:bodyPr>
          <a:lstStyle/>
          <a:p>
            <a:pPr marL="914400" lvl="1" indent="-457200">
              <a:buFont typeface="Arial" panose="020B0604020202020204" pitchFamily="34" charset="0"/>
              <a:buChar char="•"/>
              <a:defRPr/>
            </a:pPr>
            <a:r>
              <a:rPr lang="en-US" sz="2000" b="1" dirty="0">
                <a:solidFill>
                  <a:srgbClr val="312783"/>
                </a:solidFill>
                <a:latin typeface="Segoe UI" panose="020B0502040204020203" pitchFamily="34" charset="0"/>
                <a:cs typeface="Segoe UI" panose="020B0502040204020203" pitchFamily="34" charset="0"/>
              </a:rPr>
              <a:t>La </a:t>
            </a:r>
            <a:r>
              <a:rPr lang="en-US" sz="2000" b="1" dirty="0" err="1">
                <a:solidFill>
                  <a:srgbClr val="312783"/>
                </a:solidFill>
                <a:latin typeface="Segoe UI" panose="020B0502040204020203" pitchFamily="34" charset="0"/>
                <a:cs typeface="Segoe UI" panose="020B0502040204020203" pitchFamily="34" charset="0"/>
              </a:rPr>
              <a:t>césure</a:t>
            </a:r>
            <a:endParaRPr lang="en-US" sz="2000" b="1" dirty="0">
              <a:solidFill>
                <a:srgbClr val="312783"/>
              </a:solidFill>
              <a:latin typeface="Segoe UI" panose="020B0502040204020203" pitchFamily="34" charset="0"/>
              <a:cs typeface="Segoe UI" panose="020B0502040204020203" pitchFamily="34" charset="0"/>
            </a:endParaRPr>
          </a:p>
          <a:p>
            <a:pPr lvl="1">
              <a:defRPr/>
            </a:pPr>
            <a:r>
              <a:rPr lang="fr-FR" sz="1400" dirty="0">
                <a:solidFill>
                  <a:srgbClr val="000000"/>
                </a:solidFill>
                <a:hlinkClick r:id="" action="ppaction://noaction">
                  <a:extLst>
                    <a:ext uri="{A12FA001-AC4F-418D-AE19-62706E023703}">
                      <ahyp:hlinkClr xmlns:ahyp="http://schemas.microsoft.com/office/drawing/2018/hyperlinkcolor" val="tx"/>
                    </a:ext>
                  </a:extLst>
                </a:hlinkClick>
              </a:rPr>
              <a:t>Décret n°2018-372</a:t>
            </a:r>
          </a:p>
          <a:p>
            <a:pPr lvl="1">
              <a:defRPr/>
            </a:pPr>
            <a:r>
              <a:rPr lang="fr-FR" sz="1400" dirty="0">
                <a:solidFill>
                  <a:srgbClr val="000000"/>
                </a:solidFill>
                <a:hlinkClick r:id="" action="ppaction://noaction">
                  <a:extLst>
                    <a:ext uri="{A12FA001-AC4F-418D-AE19-62706E023703}">
                      <ahyp:hlinkClr xmlns:ahyp="http://schemas.microsoft.com/office/drawing/2018/hyperlinkcolor" val="tx"/>
                    </a:ext>
                  </a:extLst>
                </a:hlinkClick>
              </a:rPr>
              <a:t>Art. D. 611-13 </a:t>
            </a:r>
            <a:r>
              <a:rPr lang="fr-FR" sz="1400" dirty="0">
                <a:solidFill>
                  <a:srgbClr val="000000"/>
                </a:solidFill>
              </a:rPr>
              <a:t>: La période pendant laquelle un étudiant, inscrit dans une formation initiale d'enseignement supérieur, </a:t>
            </a:r>
            <a:r>
              <a:rPr lang="fr-FR" sz="1400" b="1" dirty="0">
                <a:solidFill>
                  <a:srgbClr val="000000"/>
                </a:solidFill>
              </a:rPr>
              <a:t>suspend temporairement ses études dans le but d'acquérir une expérience personnelle ou professionnelle, </a:t>
            </a:r>
            <a:r>
              <a:rPr lang="fr-FR" sz="1400" dirty="0">
                <a:solidFill>
                  <a:srgbClr val="000000"/>
                </a:solidFill>
              </a:rPr>
              <a:t>soit en autonomie, soit encadré dans un organisme d'accueil en France ou à l'étranger, est dénommée « période de césure ». </a:t>
            </a:r>
          </a:p>
          <a:p>
            <a:pPr lvl="1">
              <a:defRPr/>
            </a:pPr>
            <a:r>
              <a:rPr lang="fr-FR" sz="1400" b="1" i="1" dirty="0">
                <a:solidFill>
                  <a:srgbClr val="000000"/>
                </a:solidFill>
              </a:rPr>
              <a:t>Une année maximum au cours de la thèse et en un seul bloc.</a:t>
            </a:r>
          </a:p>
        </p:txBody>
      </p:sp>
      <p:sp>
        <p:nvSpPr>
          <p:cNvPr id="4" name="Rectangle 3"/>
          <p:cNvSpPr/>
          <p:nvPr/>
        </p:nvSpPr>
        <p:spPr>
          <a:xfrm>
            <a:off x="392061" y="4770045"/>
            <a:ext cx="10216562" cy="954107"/>
          </a:xfrm>
          <a:prstGeom prst="rect">
            <a:avLst/>
          </a:prstGeom>
        </p:spPr>
        <p:txBody>
          <a:bodyPr wrap="square">
            <a:spAutoFit/>
          </a:bodyPr>
          <a:lstStyle/>
          <a:p>
            <a:pPr lvl="1">
              <a:defRPr/>
            </a:pPr>
            <a:r>
              <a:rPr lang="fr-FR" sz="1400" b="1" dirty="0">
                <a:solidFill>
                  <a:srgbClr val="000000"/>
                </a:solidFill>
              </a:rPr>
              <a:t>R.I ED VAAME</a:t>
            </a:r>
            <a:r>
              <a:rPr lang="fr-FR" sz="1400" dirty="0">
                <a:solidFill>
                  <a:srgbClr val="000000"/>
                </a:solidFill>
              </a:rPr>
              <a:t>: Conformément à la réglementation nationale, à titre exceptionnel, sur demande motivée </a:t>
            </a:r>
            <a:r>
              <a:rPr lang="fr-FR" sz="1400" dirty="0" err="1">
                <a:solidFill>
                  <a:srgbClr val="000000"/>
                </a:solidFill>
              </a:rPr>
              <a:t>du·de</a:t>
            </a:r>
            <a:r>
              <a:rPr lang="fr-FR" sz="1400" dirty="0">
                <a:solidFill>
                  <a:srgbClr val="000000"/>
                </a:solidFill>
              </a:rPr>
              <a:t> la </a:t>
            </a:r>
            <a:r>
              <a:rPr lang="fr-FR" sz="1400" dirty="0" err="1">
                <a:solidFill>
                  <a:srgbClr val="000000"/>
                </a:solidFill>
              </a:rPr>
              <a:t>doctorant·e</a:t>
            </a:r>
            <a:r>
              <a:rPr lang="fr-FR" sz="1400" dirty="0">
                <a:solidFill>
                  <a:srgbClr val="000000"/>
                </a:solidFill>
              </a:rPr>
              <a:t>, une période de césure insécable d’une durée maximale d’une année peut intervenir une seule fois, par décision </a:t>
            </a:r>
            <a:r>
              <a:rPr lang="fr-FR" sz="1400" dirty="0" err="1">
                <a:solidFill>
                  <a:srgbClr val="000000"/>
                </a:solidFill>
              </a:rPr>
              <a:t>du·de</a:t>
            </a:r>
            <a:r>
              <a:rPr lang="fr-FR" sz="1400" dirty="0">
                <a:solidFill>
                  <a:srgbClr val="000000"/>
                </a:solidFill>
              </a:rPr>
              <a:t> la </a:t>
            </a:r>
            <a:r>
              <a:rPr lang="fr-FR" sz="1400" dirty="0" err="1">
                <a:solidFill>
                  <a:srgbClr val="000000"/>
                </a:solidFill>
              </a:rPr>
              <a:t>chef·fe</a:t>
            </a:r>
            <a:r>
              <a:rPr lang="fr-FR" sz="1400" dirty="0">
                <a:solidFill>
                  <a:srgbClr val="000000"/>
                </a:solidFill>
              </a:rPr>
              <a:t> d’établissement où est inscrit </a:t>
            </a:r>
            <a:r>
              <a:rPr lang="fr-FR" sz="1400" dirty="0" err="1">
                <a:solidFill>
                  <a:srgbClr val="000000"/>
                </a:solidFill>
              </a:rPr>
              <a:t>le·la</a:t>
            </a:r>
            <a:r>
              <a:rPr lang="fr-FR" sz="1400" dirty="0">
                <a:solidFill>
                  <a:srgbClr val="000000"/>
                </a:solidFill>
              </a:rPr>
              <a:t> </a:t>
            </a:r>
            <a:r>
              <a:rPr lang="fr-FR" sz="1400" dirty="0" err="1">
                <a:solidFill>
                  <a:srgbClr val="000000"/>
                </a:solidFill>
              </a:rPr>
              <a:t>doctorant·e</a:t>
            </a:r>
            <a:r>
              <a:rPr lang="fr-FR" sz="1400" dirty="0">
                <a:solidFill>
                  <a:srgbClr val="000000"/>
                </a:solidFill>
              </a:rPr>
              <a:t>, après accord de l’employeur, le cas échéant, et avis de la direction de thèse et de la direction adjointe de site. La césure ne peut être accordée dans le cas d’un financement CDE (§3.3).</a:t>
            </a:r>
            <a:endParaRPr lang="en-US" sz="1400" dirty="0">
              <a:solidFill>
                <a:srgbClr val="000000"/>
              </a:solidFill>
            </a:endParaRPr>
          </a:p>
        </p:txBody>
      </p:sp>
    </p:spTree>
    <p:extLst>
      <p:ext uri="{BB962C8B-B14F-4D97-AF65-F5344CB8AC3E}">
        <p14:creationId xmlns:p14="http://schemas.microsoft.com/office/powerpoint/2010/main" val="422794601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957</Words>
  <Application>Microsoft Office PowerPoint</Application>
  <PresentationFormat>Grand écran</PresentationFormat>
  <Paragraphs>67</Paragraphs>
  <Slides>8</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Calibri Light</vt:lpstr>
      <vt:lpstr>Raleway</vt:lpstr>
      <vt:lpstr>Segoe UI</vt:lpstr>
      <vt:lpstr>Verdana</vt:lpstr>
      <vt:lpstr>Wingdings</vt:lpstr>
      <vt:lpstr>Thème Office</vt:lpstr>
      <vt:lpstr>Présentation PowerPoint</vt:lpstr>
      <vt:lpstr>Présentation PowerPoint</vt:lpstr>
      <vt:lpstr>Présentation PowerPoint</vt:lpstr>
      <vt:lpstr>Présentation PowerPoint</vt:lpstr>
      <vt:lpstr>Des compétences acquises  via l’activité de recherche </vt:lpstr>
      <vt:lpstr>Des compétences acquises  via des activités complémentaires </vt:lpstr>
      <vt:lpstr>* Les activités complémentaires du doctorat sont définies par décret: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Nathalie Leduc</dc:creator>
  <cp:lastModifiedBy>Louise Blot</cp:lastModifiedBy>
  <cp:revision>2</cp:revision>
  <dcterms:created xsi:type="dcterms:W3CDTF">2024-11-19T11:04:51Z</dcterms:created>
  <dcterms:modified xsi:type="dcterms:W3CDTF">2024-11-19T11:13:39Z</dcterms:modified>
</cp:coreProperties>
</file>