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0" r:id="rId3"/>
    <p:sldId id="258" r:id="rId4"/>
    <p:sldId id="259" r:id="rId5"/>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97" autoAdjust="0"/>
    <p:restoredTop sz="94660"/>
  </p:normalViewPr>
  <p:slideViewPr>
    <p:cSldViewPr snapToGrid="0">
      <p:cViewPr varScale="1">
        <p:scale>
          <a:sx n="158" d="100"/>
          <a:sy n="158" d="100"/>
        </p:scale>
        <p:origin x="112" y="4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fr-FR"/>
          </a:p>
        </p:txBody>
      </p:sp>
      <p:sp>
        <p:nvSpPr>
          <p:cNvPr id="4" name="Espace réservé de la date 3"/>
          <p:cNvSpPr>
            <a:spLocks noGrp="1"/>
          </p:cNvSpPr>
          <p:nvPr>
            <p:ph type="dt" sz="half" idx="10"/>
          </p:nvPr>
        </p:nvSpPr>
        <p:spPr/>
        <p:txBody>
          <a:bodyPr/>
          <a:lstStyle/>
          <a:p>
            <a:fld id="{DC624562-F37E-4B16-A3A9-00DB31C0C151}" type="datetimeFigureOut">
              <a:rPr lang="fr-FR" smtClean="0"/>
              <a:t>26/11/2024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F0D1E0F-A74B-4C87-9946-41166A1F9713}" type="slidenum">
              <a:rPr lang="fr-FR" smtClean="0"/>
              <a:t>‹N°›</a:t>
            </a:fld>
            <a:endParaRPr lang="fr-FR"/>
          </a:p>
        </p:txBody>
      </p:sp>
    </p:spTree>
    <p:extLst>
      <p:ext uri="{BB962C8B-B14F-4D97-AF65-F5344CB8AC3E}">
        <p14:creationId xmlns:p14="http://schemas.microsoft.com/office/powerpoint/2010/main" val="5491760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C624562-F37E-4B16-A3A9-00DB31C0C151}" type="datetimeFigureOut">
              <a:rPr lang="fr-FR" smtClean="0"/>
              <a:t>26/11/2024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F0D1E0F-A74B-4C87-9946-41166A1F9713}" type="slidenum">
              <a:rPr lang="fr-FR" smtClean="0"/>
              <a:t>‹N°›</a:t>
            </a:fld>
            <a:endParaRPr lang="fr-FR"/>
          </a:p>
        </p:txBody>
      </p:sp>
    </p:spTree>
    <p:extLst>
      <p:ext uri="{BB962C8B-B14F-4D97-AF65-F5344CB8AC3E}">
        <p14:creationId xmlns:p14="http://schemas.microsoft.com/office/powerpoint/2010/main" val="30697157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C624562-F37E-4B16-A3A9-00DB31C0C151}" type="datetimeFigureOut">
              <a:rPr lang="fr-FR" smtClean="0"/>
              <a:t>26/11/2024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F0D1E0F-A74B-4C87-9946-41166A1F9713}" type="slidenum">
              <a:rPr lang="fr-FR" smtClean="0"/>
              <a:t>‹N°›</a:t>
            </a:fld>
            <a:endParaRPr lang="fr-FR"/>
          </a:p>
        </p:txBody>
      </p:sp>
    </p:spTree>
    <p:extLst>
      <p:ext uri="{BB962C8B-B14F-4D97-AF65-F5344CB8AC3E}">
        <p14:creationId xmlns:p14="http://schemas.microsoft.com/office/powerpoint/2010/main" val="5081665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C624562-F37E-4B16-A3A9-00DB31C0C151}" type="datetimeFigureOut">
              <a:rPr lang="fr-FR" smtClean="0"/>
              <a:t>26/11/2024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F0D1E0F-A74B-4C87-9946-41166A1F9713}" type="slidenum">
              <a:rPr lang="fr-FR" smtClean="0"/>
              <a:t>‹N°›</a:t>
            </a:fld>
            <a:endParaRPr lang="fr-FR"/>
          </a:p>
        </p:txBody>
      </p:sp>
    </p:spTree>
    <p:extLst>
      <p:ext uri="{BB962C8B-B14F-4D97-AF65-F5344CB8AC3E}">
        <p14:creationId xmlns:p14="http://schemas.microsoft.com/office/powerpoint/2010/main" val="17479679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Modifier les styles du texte du masque</a:t>
            </a:r>
          </a:p>
        </p:txBody>
      </p:sp>
      <p:sp>
        <p:nvSpPr>
          <p:cNvPr id="4" name="Espace réservé de la date 3"/>
          <p:cNvSpPr>
            <a:spLocks noGrp="1"/>
          </p:cNvSpPr>
          <p:nvPr>
            <p:ph type="dt" sz="half" idx="10"/>
          </p:nvPr>
        </p:nvSpPr>
        <p:spPr/>
        <p:txBody>
          <a:bodyPr/>
          <a:lstStyle/>
          <a:p>
            <a:fld id="{DC624562-F37E-4B16-A3A9-00DB31C0C151}" type="datetimeFigureOut">
              <a:rPr lang="fr-FR" smtClean="0"/>
              <a:t>26/11/2024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F0D1E0F-A74B-4C87-9946-41166A1F9713}" type="slidenum">
              <a:rPr lang="fr-FR" smtClean="0"/>
              <a:t>‹N°›</a:t>
            </a:fld>
            <a:endParaRPr lang="fr-FR"/>
          </a:p>
        </p:txBody>
      </p:sp>
    </p:spTree>
    <p:extLst>
      <p:ext uri="{BB962C8B-B14F-4D97-AF65-F5344CB8AC3E}">
        <p14:creationId xmlns:p14="http://schemas.microsoft.com/office/powerpoint/2010/main" val="34744433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DC624562-F37E-4B16-A3A9-00DB31C0C151}" type="datetimeFigureOut">
              <a:rPr lang="fr-FR" smtClean="0"/>
              <a:t>26/11/2024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F0D1E0F-A74B-4C87-9946-41166A1F9713}" type="slidenum">
              <a:rPr lang="fr-FR" smtClean="0"/>
              <a:t>‹N°›</a:t>
            </a:fld>
            <a:endParaRPr lang="fr-FR"/>
          </a:p>
        </p:txBody>
      </p:sp>
    </p:spTree>
    <p:extLst>
      <p:ext uri="{BB962C8B-B14F-4D97-AF65-F5344CB8AC3E}">
        <p14:creationId xmlns:p14="http://schemas.microsoft.com/office/powerpoint/2010/main" val="4173085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DC624562-F37E-4B16-A3A9-00DB31C0C151}" type="datetimeFigureOut">
              <a:rPr lang="fr-FR" smtClean="0"/>
              <a:t>26/11/2024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AF0D1E0F-A74B-4C87-9946-41166A1F9713}" type="slidenum">
              <a:rPr lang="fr-FR" smtClean="0"/>
              <a:t>‹N°›</a:t>
            </a:fld>
            <a:endParaRPr lang="fr-FR"/>
          </a:p>
        </p:txBody>
      </p:sp>
    </p:spTree>
    <p:extLst>
      <p:ext uri="{BB962C8B-B14F-4D97-AF65-F5344CB8AC3E}">
        <p14:creationId xmlns:p14="http://schemas.microsoft.com/office/powerpoint/2010/main" val="1964304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DC624562-F37E-4B16-A3A9-00DB31C0C151}" type="datetimeFigureOut">
              <a:rPr lang="fr-FR" smtClean="0"/>
              <a:t>26/11/2024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AF0D1E0F-A74B-4C87-9946-41166A1F9713}" type="slidenum">
              <a:rPr lang="fr-FR" smtClean="0"/>
              <a:t>‹N°›</a:t>
            </a:fld>
            <a:endParaRPr lang="fr-FR"/>
          </a:p>
        </p:txBody>
      </p:sp>
    </p:spTree>
    <p:extLst>
      <p:ext uri="{BB962C8B-B14F-4D97-AF65-F5344CB8AC3E}">
        <p14:creationId xmlns:p14="http://schemas.microsoft.com/office/powerpoint/2010/main" val="16739589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C624562-F37E-4B16-A3A9-00DB31C0C151}" type="datetimeFigureOut">
              <a:rPr lang="fr-FR" smtClean="0"/>
              <a:t>26/11/2024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AF0D1E0F-A74B-4C87-9946-41166A1F9713}" type="slidenum">
              <a:rPr lang="fr-FR" smtClean="0"/>
              <a:t>‹N°›</a:t>
            </a:fld>
            <a:endParaRPr lang="fr-FR"/>
          </a:p>
        </p:txBody>
      </p:sp>
    </p:spTree>
    <p:extLst>
      <p:ext uri="{BB962C8B-B14F-4D97-AF65-F5344CB8AC3E}">
        <p14:creationId xmlns:p14="http://schemas.microsoft.com/office/powerpoint/2010/main" val="2781379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DC624562-F37E-4B16-A3A9-00DB31C0C151}" type="datetimeFigureOut">
              <a:rPr lang="fr-FR" smtClean="0"/>
              <a:t>26/11/2024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F0D1E0F-A74B-4C87-9946-41166A1F9713}" type="slidenum">
              <a:rPr lang="fr-FR" smtClean="0"/>
              <a:t>‹N°›</a:t>
            </a:fld>
            <a:endParaRPr lang="fr-FR"/>
          </a:p>
        </p:txBody>
      </p:sp>
    </p:spTree>
    <p:extLst>
      <p:ext uri="{BB962C8B-B14F-4D97-AF65-F5344CB8AC3E}">
        <p14:creationId xmlns:p14="http://schemas.microsoft.com/office/powerpoint/2010/main" val="1068712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DC624562-F37E-4B16-A3A9-00DB31C0C151}" type="datetimeFigureOut">
              <a:rPr lang="fr-FR" smtClean="0"/>
              <a:t>26/11/2024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F0D1E0F-A74B-4C87-9946-41166A1F9713}" type="slidenum">
              <a:rPr lang="fr-FR" smtClean="0"/>
              <a:t>‹N°›</a:t>
            </a:fld>
            <a:endParaRPr lang="fr-FR"/>
          </a:p>
        </p:txBody>
      </p:sp>
    </p:spTree>
    <p:extLst>
      <p:ext uri="{BB962C8B-B14F-4D97-AF65-F5344CB8AC3E}">
        <p14:creationId xmlns:p14="http://schemas.microsoft.com/office/powerpoint/2010/main" val="16295157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624562-F37E-4B16-A3A9-00DB31C0C151}" type="datetimeFigureOut">
              <a:rPr lang="fr-FR" smtClean="0"/>
              <a:t>26/11/2024</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0D1E0F-A74B-4C87-9946-41166A1F9713}" type="slidenum">
              <a:rPr lang="fr-FR" smtClean="0"/>
              <a:t>‹N°›</a:t>
            </a:fld>
            <a:endParaRPr lang="fr-FR"/>
          </a:p>
        </p:txBody>
      </p:sp>
    </p:spTree>
    <p:extLst>
      <p:ext uri="{BB962C8B-B14F-4D97-AF65-F5344CB8AC3E}">
        <p14:creationId xmlns:p14="http://schemas.microsoft.com/office/powerpoint/2010/main" val="10471640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ed-vaame@doctorat-paysdelaloire.fr" TargetMode="External"/><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e 2">
            <a:extLst>
              <a:ext uri="{FF2B5EF4-FFF2-40B4-BE49-F238E27FC236}">
                <a16:creationId xmlns:a16="http://schemas.microsoft.com/office/drawing/2014/main" id="{02BF3B30-2380-2A99-B63E-F19A0036B8D3}"/>
              </a:ext>
            </a:extLst>
          </p:cNvPr>
          <p:cNvGrpSpPr/>
          <p:nvPr/>
        </p:nvGrpSpPr>
        <p:grpSpPr>
          <a:xfrm>
            <a:off x="0" y="-10440"/>
            <a:ext cx="12204000" cy="954107"/>
            <a:chOff x="0" y="-10440"/>
            <a:chExt cx="12204000" cy="954107"/>
          </a:xfrm>
        </p:grpSpPr>
        <p:sp>
          <p:nvSpPr>
            <p:cNvPr id="4" name="ZoneTexte 3">
              <a:extLst>
                <a:ext uri="{FF2B5EF4-FFF2-40B4-BE49-F238E27FC236}">
                  <a16:creationId xmlns:a16="http://schemas.microsoft.com/office/drawing/2014/main" id="{4C092F9D-FCFE-D865-C60A-F620AA5D705C}"/>
                </a:ext>
              </a:extLst>
            </p:cNvPr>
            <p:cNvSpPr txBox="1"/>
            <p:nvPr/>
          </p:nvSpPr>
          <p:spPr>
            <a:xfrm>
              <a:off x="0" y="-10440"/>
              <a:ext cx="12204000" cy="954107"/>
            </a:xfrm>
            <a:prstGeom prst="rect">
              <a:avLst/>
            </a:prstGeom>
            <a:solidFill>
              <a:srgbClr val="7030A0"/>
            </a:solid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2800" b="1" i="0" u="none" strike="noStrike" kern="1200" cap="none" spc="0" normalizeH="0" baseline="0" noProof="0" dirty="0">
                  <a:ln>
                    <a:noFill/>
                  </a:ln>
                  <a:solidFill>
                    <a:prstClr val="white"/>
                  </a:solidFill>
                  <a:effectLst/>
                  <a:uLnTx/>
                  <a:uFillTx/>
                  <a:latin typeface="Calibri" panose="020F0502020204030204"/>
                  <a:ea typeface="+mn-ea"/>
                  <a:cs typeface="+mn-cs"/>
                </a:rPr>
                <a:t>      ECOLE DOCTORALE VAAME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2800" b="1" i="0"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Calibri" panose="020F0502020204030204" pitchFamily="34" charset="0"/>
                </a:rPr>
                <a:t>       </a:t>
              </a:r>
              <a:r>
                <a:rPr kumimoji="0" lang="fr-FR" sz="2800" b="1" i="0" u="none" strike="noStrike" kern="1200" cap="none" spc="0" normalizeH="0" baseline="0" noProof="0" dirty="0" smtClean="0">
                  <a:ln>
                    <a:noFill/>
                  </a:ln>
                  <a:solidFill>
                    <a:prstClr val="white"/>
                  </a:solidFill>
                  <a:effectLst/>
                  <a:uLnTx/>
                  <a:uFillTx/>
                  <a:latin typeface="Calibri" panose="020F0502020204030204" pitchFamily="34" charset="0"/>
                  <a:ea typeface="Calibri" panose="020F0502020204030204" pitchFamily="34" charset="0"/>
                  <a:cs typeface="Calibri" panose="020F0502020204030204" pitchFamily="34" charset="0"/>
                </a:rPr>
                <a:t>Des </a:t>
              </a:r>
              <a:r>
                <a:rPr kumimoji="0" lang="fr-FR" sz="2800" b="1" i="0"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Calibri" panose="020F0502020204030204" pitchFamily="34" charset="0"/>
                </a:rPr>
                <a:t>Missions </a:t>
              </a:r>
              <a:r>
                <a:rPr kumimoji="0" lang="fr-FR" sz="2800" b="1" i="0" u="none" strike="noStrike" kern="1200" cap="none" spc="0" normalizeH="0" baseline="0" noProof="0" dirty="0" smtClean="0">
                  <a:ln>
                    <a:noFill/>
                  </a:ln>
                  <a:solidFill>
                    <a:prstClr val="white"/>
                  </a:solidFill>
                  <a:effectLst/>
                  <a:uLnTx/>
                  <a:uFillTx/>
                  <a:latin typeface="Calibri" panose="020F0502020204030204" pitchFamily="34" charset="0"/>
                  <a:ea typeface="Calibri" panose="020F0502020204030204" pitchFamily="34" charset="0"/>
                  <a:cs typeface="Calibri" panose="020F0502020204030204" pitchFamily="34" charset="0"/>
                </a:rPr>
                <a:t>pour les </a:t>
              </a:r>
              <a:r>
                <a:rPr kumimoji="0" lang="fr-FR" sz="2800" b="1" i="0"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Calibri" panose="020F0502020204030204" pitchFamily="34" charset="0"/>
                </a:rPr>
                <a:t>doctorants</a:t>
              </a:r>
              <a:endParaRPr kumimoji="0" lang="fr-FR" sz="2800" b="1"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5" name="Picture 2">
              <a:extLst>
                <a:ext uri="{FF2B5EF4-FFF2-40B4-BE49-F238E27FC236}">
                  <a16:creationId xmlns:a16="http://schemas.microsoft.com/office/drawing/2014/main" id="{145D9AAA-50A3-9BF0-53BB-9F7CFB09A2A5}"/>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306061" y="69538"/>
              <a:ext cx="2799403" cy="766407"/>
            </a:xfrm>
            <a:prstGeom prst="rect">
              <a:avLst/>
            </a:prstGeom>
            <a:noFill/>
            <a:extLst>
              <a:ext uri="{909E8E84-426E-40DD-AFC4-6F175D3DCCD1}">
                <a14:hiddenFill xmlns:a14="http://schemas.microsoft.com/office/drawing/2010/main">
                  <a:solidFill>
                    <a:srgbClr val="FFFFFF"/>
                  </a:solidFill>
                </a14:hiddenFill>
              </a:ext>
            </a:extLst>
          </p:spPr>
        </p:pic>
      </p:grpSp>
      <p:sp>
        <p:nvSpPr>
          <p:cNvPr id="2" name="ZoneTexte 1"/>
          <p:cNvSpPr txBox="1"/>
          <p:nvPr/>
        </p:nvSpPr>
        <p:spPr>
          <a:xfrm>
            <a:off x="439073" y="1707955"/>
            <a:ext cx="11464239" cy="4524315"/>
          </a:xfrm>
          <a:prstGeom prst="rect">
            <a:avLst/>
          </a:prstGeom>
          <a:noFill/>
          <a:ln>
            <a:solidFill>
              <a:schemeClr val="tx1"/>
            </a:solidFill>
          </a:ln>
        </p:spPr>
        <p:txBody>
          <a:bodyPr wrap="square" rtlCol="0">
            <a:spAutoFit/>
          </a:bodyPr>
          <a:lstStyle/>
          <a:p>
            <a:r>
              <a:rPr lang="fr-FR" dirty="0" smtClean="0"/>
              <a:t>L’Ecole doctorale VAAME propose </a:t>
            </a:r>
            <a:r>
              <a:rPr lang="fr-FR" b="1" dirty="0" smtClean="0"/>
              <a:t>3 missions </a:t>
            </a:r>
            <a:r>
              <a:rPr lang="fr-FR" dirty="0" smtClean="0"/>
              <a:t>à ses doctorants qui visent à mettre en place des actions autour de</a:t>
            </a:r>
          </a:p>
          <a:p>
            <a:r>
              <a:rPr lang="fr-FR" dirty="0" smtClean="0"/>
              <a:t>l</a:t>
            </a:r>
            <a:r>
              <a:rPr lang="fr-FR" b="1" dirty="0" smtClean="0"/>
              <a:t>’ insertion professionnelle des docteurs</a:t>
            </a:r>
            <a:r>
              <a:rPr lang="fr-FR" dirty="0" smtClean="0"/>
              <a:t>.</a:t>
            </a:r>
          </a:p>
          <a:p>
            <a:endParaRPr lang="fr-FR" dirty="0"/>
          </a:p>
          <a:p>
            <a:r>
              <a:rPr lang="fr-FR" dirty="0" smtClean="0"/>
              <a:t>Ces missions consistent à participer </a:t>
            </a:r>
            <a:r>
              <a:rPr lang="fr-FR" b="1" dirty="0" smtClean="0"/>
              <a:t>avec la commission Insertion professionnelle de l’ED</a:t>
            </a:r>
            <a:r>
              <a:rPr lang="fr-FR" dirty="0" smtClean="0"/>
              <a:t>:</a:t>
            </a:r>
          </a:p>
          <a:p>
            <a:r>
              <a:rPr lang="fr-FR" dirty="0" smtClean="0"/>
              <a:t>- Au recensement et l’analyse du devenir professionnel des anciens doctorants de l’ED VAAME</a:t>
            </a:r>
          </a:p>
          <a:p>
            <a:r>
              <a:rPr lang="fr-FR" dirty="0" smtClean="0"/>
              <a:t>- A l’organisation d’une journée autour de la professionnalisation</a:t>
            </a:r>
          </a:p>
          <a:p>
            <a:r>
              <a:rPr lang="fr-FR" dirty="0" smtClean="0"/>
              <a:t>- A l’animation du réseau de communication entre </a:t>
            </a:r>
            <a:r>
              <a:rPr lang="fr-FR" dirty="0"/>
              <a:t>l</a:t>
            </a:r>
            <a:r>
              <a:rPr lang="fr-FR" dirty="0" smtClean="0"/>
              <a:t>es doctorants </a:t>
            </a:r>
            <a:r>
              <a:rPr lang="fr-FR" dirty="0" smtClean="0"/>
              <a:t>de l’ED VAAME </a:t>
            </a:r>
            <a:r>
              <a:rPr lang="fr-FR" dirty="0" smtClean="0"/>
              <a:t>, les jeunes docteurs et les </a:t>
            </a:r>
            <a:r>
              <a:rPr lang="fr-FR" dirty="0" err="1" smtClean="0"/>
              <a:t>Alumni</a:t>
            </a:r>
            <a:r>
              <a:rPr lang="fr-FR" dirty="0"/>
              <a:t> </a:t>
            </a:r>
            <a:r>
              <a:rPr lang="fr-FR" dirty="0" smtClean="0"/>
              <a:t>via les réseaux sociaux.</a:t>
            </a:r>
          </a:p>
          <a:p>
            <a:endParaRPr lang="fr-FR" dirty="0" smtClean="0"/>
          </a:p>
          <a:p>
            <a:r>
              <a:rPr lang="fr-FR" dirty="0" smtClean="0"/>
              <a:t>Les détails sur ces missions sont donnés dans les diapositives suivantes.</a:t>
            </a:r>
            <a:endParaRPr lang="fr-FR" dirty="0"/>
          </a:p>
          <a:p>
            <a:endParaRPr lang="fr-FR" dirty="0" smtClean="0"/>
          </a:p>
          <a:p>
            <a:r>
              <a:rPr lang="fr-FR" i="1" dirty="0" smtClean="0"/>
              <a:t>Une équivalence horaire de formation doctorale (5h/an ou 10h/an selon la mission) est donnée pour votre travail.</a:t>
            </a:r>
          </a:p>
          <a:p>
            <a:endParaRPr lang="fr-FR" i="1" dirty="0"/>
          </a:p>
          <a:p>
            <a:r>
              <a:rPr lang="fr-FR" i="1" dirty="0" smtClean="0"/>
              <a:t>Postulez par mail jusqu’au </a:t>
            </a:r>
            <a:r>
              <a:rPr lang="fr-FR" b="1" i="1" dirty="0" smtClean="0"/>
              <a:t>13 décembre 2024 </a:t>
            </a:r>
            <a:r>
              <a:rPr lang="fr-FR" i="1" dirty="0" smtClean="0"/>
              <a:t>auprès de la gestionnaire de l’ED VAAAME à l’adresse suivante:</a:t>
            </a:r>
          </a:p>
          <a:p>
            <a:r>
              <a:rPr lang="fr-FR" i="1" dirty="0" smtClean="0">
                <a:hlinkClick r:id="rId3"/>
              </a:rPr>
              <a:t>ed-vaame@doctorat-paysdelaloire.fr</a:t>
            </a:r>
            <a:endParaRPr lang="fr-FR" i="1" dirty="0" smtClean="0"/>
          </a:p>
          <a:p>
            <a:r>
              <a:rPr lang="fr-FR" i="1" dirty="0" smtClean="0"/>
              <a:t>Votre mission sera confirmée fin décembre. Elle débutera dès janvier 2025.</a:t>
            </a:r>
            <a:endParaRPr lang="fr-FR" i="1" dirty="0"/>
          </a:p>
        </p:txBody>
      </p:sp>
    </p:spTree>
    <p:extLst>
      <p:ext uri="{BB962C8B-B14F-4D97-AF65-F5344CB8AC3E}">
        <p14:creationId xmlns:p14="http://schemas.microsoft.com/office/powerpoint/2010/main" val="30700223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e 2">
            <a:extLst>
              <a:ext uri="{FF2B5EF4-FFF2-40B4-BE49-F238E27FC236}">
                <a16:creationId xmlns:a16="http://schemas.microsoft.com/office/drawing/2014/main" id="{02BF3B30-2380-2A99-B63E-F19A0036B8D3}"/>
              </a:ext>
            </a:extLst>
          </p:cNvPr>
          <p:cNvGrpSpPr/>
          <p:nvPr/>
        </p:nvGrpSpPr>
        <p:grpSpPr>
          <a:xfrm>
            <a:off x="0" y="-10440"/>
            <a:ext cx="12204000" cy="954107"/>
            <a:chOff x="0" y="-10440"/>
            <a:chExt cx="12204000" cy="954107"/>
          </a:xfrm>
        </p:grpSpPr>
        <p:sp>
          <p:nvSpPr>
            <p:cNvPr id="4" name="ZoneTexte 3">
              <a:extLst>
                <a:ext uri="{FF2B5EF4-FFF2-40B4-BE49-F238E27FC236}">
                  <a16:creationId xmlns:a16="http://schemas.microsoft.com/office/drawing/2014/main" id="{4C092F9D-FCFE-D865-C60A-F620AA5D705C}"/>
                </a:ext>
              </a:extLst>
            </p:cNvPr>
            <p:cNvSpPr txBox="1"/>
            <p:nvPr/>
          </p:nvSpPr>
          <p:spPr>
            <a:xfrm>
              <a:off x="0" y="-10440"/>
              <a:ext cx="12204000" cy="954107"/>
            </a:xfrm>
            <a:prstGeom prst="rect">
              <a:avLst/>
            </a:prstGeom>
            <a:solidFill>
              <a:srgbClr val="7030A0"/>
            </a:solid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2800" b="1" i="0" u="none" strike="noStrike" kern="1200" cap="none" spc="0" normalizeH="0" baseline="0" noProof="0" dirty="0">
                  <a:ln>
                    <a:noFill/>
                  </a:ln>
                  <a:solidFill>
                    <a:prstClr val="white"/>
                  </a:solidFill>
                  <a:effectLst/>
                  <a:uLnTx/>
                  <a:uFillTx/>
                  <a:latin typeface="Calibri" panose="020F0502020204030204"/>
                  <a:ea typeface="+mn-ea"/>
                  <a:cs typeface="+mn-cs"/>
                </a:rPr>
                <a:t>      ECOLE DOCTORALE VAAME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2800" b="1" i="0"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Calibri" panose="020F0502020204030204" pitchFamily="34" charset="0"/>
                </a:rPr>
                <a:t>        Missions des doctorants</a:t>
              </a:r>
              <a:endParaRPr kumimoji="0" lang="fr-FR" sz="2800" b="1"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5" name="Picture 2">
              <a:extLst>
                <a:ext uri="{FF2B5EF4-FFF2-40B4-BE49-F238E27FC236}">
                  <a16:creationId xmlns:a16="http://schemas.microsoft.com/office/drawing/2014/main" id="{145D9AAA-50A3-9BF0-53BB-9F7CFB09A2A5}"/>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306061" y="69538"/>
              <a:ext cx="2799403" cy="766407"/>
            </a:xfrm>
            <a:prstGeom prst="rect">
              <a:avLst/>
            </a:prstGeom>
            <a:noFill/>
            <a:extLst>
              <a:ext uri="{909E8E84-426E-40DD-AFC4-6F175D3DCCD1}">
                <a14:hiddenFill xmlns:a14="http://schemas.microsoft.com/office/drawing/2010/main">
                  <a:solidFill>
                    <a:srgbClr val="FFFFFF"/>
                  </a:solidFill>
                </a14:hiddenFill>
              </a:ext>
            </a:extLst>
          </p:spPr>
        </p:pic>
      </p:grpSp>
      <p:sp>
        <p:nvSpPr>
          <p:cNvPr id="8" name="ZoneTexte 7">
            <a:extLst>
              <a:ext uri="{FF2B5EF4-FFF2-40B4-BE49-F238E27FC236}">
                <a16:creationId xmlns:a16="http://schemas.microsoft.com/office/drawing/2014/main" id="{B7D59AC5-1C03-5D54-0117-B7DD1EE9E424}"/>
              </a:ext>
            </a:extLst>
          </p:cNvPr>
          <p:cNvSpPr txBox="1"/>
          <p:nvPr/>
        </p:nvSpPr>
        <p:spPr>
          <a:xfrm>
            <a:off x="496613" y="1676399"/>
            <a:ext cx="11038637" cy="4663200"/>
          </a:xfrm>
          <a:prstGeom prst="rect">
            <a:avLst/>
          </a:prstGeom>
          <a:noFill/>
          <a:ln>
            <a:solidFill>
              <a:schemeClr val="tx1"/>
            </a:solidFill>
          </a:ln>
        </p:spPr>
        <p:txBody>
          <a:bodyPr wrap="square">
            <a:spAutoFit/>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fr-FR" sz="1800" b="1" i="0" u="sng"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Mission #1  – Coordinateurs (-</a:t>
            </a:r>
            <a:r>
              <a:rPr kumimoji="0" lang="fr-FR" sz="1800" b="1" i="0" u="sng"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trices</a:t>
            </a:r>
            <a:r>
              <a:rPr kumimoji="0" lang="fr-FR" sz="1800" b="1" i="0" u="sng"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réseau ED VAAME </a:t>
            </a:r>
            <a:endParaRPr kumimoji="0" lang="fr-FR"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Durée de la mission : 2 ans (2025 et 2026)</a:t>
            </a: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Nombre de personnes possibles : 1, 2 ou 3 doctorants</a:t>
            </a:r>
          </a:p>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Vous rejoindrez la commission, participerez aux réunions (2 par an) et y serez force de proposition en plus des tâches spécifiques à votre mission</a:t>
            </a:r>
          </a:p>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Tâches spécifiques à la mission :</a:t>
            </a:r>
          </a:p>
          <a:p>
            <a:pPr marL="342900" marR="0" lvl="0" indent="-342900" algn="just" defTabSz="914400" rtl="0" eaLnBrk="1" fontAlgn="auto" latinLnBrk="0" hangingPunct="1">
              <a:lnSpc>
                <a:spcPct val="107000"/>
              </a:lnSpc>
              <a:spcBef>
                <a:spcPts val="0"/>
              </a:spcBef>
              <a:spcAft>
                <a:spcPts val="0"/>
              </a:spcAft>
              <a:buClrTx/>
              <a:buSzTx/>
              <a:buFont typeface="Calibri" panose="020F0502020204030204" pitchFamily="34" charset="0"/>
              <a:buChar char="-"/>
              <a:tabLst/>
              <a:defRPr/>
            </a:pPr>
            <a:r>
              <a:rPr kumimoji="0" lang="fr-FR"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Animer le réseau des doctorants sur LinkedIn pour leur indiquer de tagger l’ED VAAME lors du partage de leur nouvelle publication, des présentations en congrès ou tout autre évènement en lien avec leur thèse </a:t>
            </a:r>
          </a:p>
          <a:p>
            <a:pPr marL="342900" marR="0" lvl="0" indent="-342900" algn="just" defTabSz="914400" rtl="0" eaLnBrk="1" fontAlgn="auto" latinLnBrk="0" hangingPunct="1">
              <a:lnSpc>
                <a:spcPct val="107000"/>
              </a:lnSpc>
              <a:spcBef>
                <a:spcPts val="0"/>
              </a:spcBef>
              <a:spcAft>
                <a:spcPts val="800"/>
              </a:spcAft>
              <a:buClrTx/>
              <a:buSzTx/>
              <a:buFont typeface="Calibri" panose="020F0502020204030204" pitchFamily="34" charset="0"/>
              <a:buChar char="-"/>
              <a:tabLst/>
              <a:defRPr/>
            </a:pPr>
            <a:r>
              <a:rPr kumimoji="0" lang="fr-FR"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Modérer les </a:t>
            </a:r>
            <a:r>
              <a:rPr kumimoji="0" lang="fr-FR" sz="1800" b="0"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posts</a:t>
            </a:r>
            <a:r>
              <a:rPr kumimoji="0" lang="fr-FR"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en lien avec l’ED VAAME (contenu inapproprié, avis personnel ne représentant pas celui de l’ED, etc.)</a:t>
            </a:r>
          </a:p>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D’autres initiatives pourront être proposées par les doctorants.</a:t>
            </a:r>
          </a:p>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fr-FR" sz="1800" b="0" i="1"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Crédits formation doctorale: 5</a:t>
            </a:r>
            <a:r>
              <a:rPr kumimoji="0" lang="en-GB" sz="1800" b="0" i="1"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h/an et sur 2 </a:t>
            </a:r>
            <a:r>
              <a:rPr kumimoji="0" lang="en-GB" sz="1800" b="0" i="1"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ans</a:t>
            </a:r>
            <a:r>
              <a:rPr kumimoji="0" lang="fr-FR" sz="1800" b="0" i="1"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pour chaque doctorant. A déclarer dans la rubrique Formations « Engagement dans les instances ».</a:t>
            </a:r>
          </a:p>
        </p:txBody>
      </p:sp>
    </p:spTree>
    <p:extLst>
      <p:ext uri="{BB962C8B-B14F-4D97-AF65-F5344CB8AC3E}">
        <p14:creationId xmlns:p14="http://schemas.microsoft.com/office/powerpoint/2010/main" val="26420173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15361E-C2F3-CBE8-B72C-2B0E722F4D4F}"/>
            </a:ext>
          </a:extLst>
        </p:cNvPr>
        <p:cNvGrpSpPr/>
        <p:nvPr/>
      </p:nvGrpSpPr>
      <p:grpSpPr>
        <a:xfrm>
          <a:off x="0" y="0"/>
          <a:ext cx="0" cy="0"/>
          <a:chOff x="0" y="0"/>
          <a:chExt cx="0" cy="0"/>
        </a:xfrm>
      </p:grpSpPr>
      <p:grpSp>
        <p:nvGrpSpPr>
          <p:cNvPr id="3" name="Groupe 2">
            <a:extLst>
              <a:ext uri="{FF2B5EF4-FFF2-40B4-BE49-F238E27FC236}">
                <a16:creationId xmlns:a16="http://schemas.microsoft.com/office/drawing/2014/main" id="{90909416-33C3-F099-01CF-0E501CC85452}"/>
              </a:ext>
            </a:extLst>
          </p:cNvPr>
          <p:cNvGrpSpPr/>
          <p:nvPr/>
        </p:nvGrpSpPr>
        <p:grpSpPr>
          <a:xfrm>
            <a:off x="0" y="-10440"/>
            <a:ext cx="12204000" cy="954107"/>
            <a:chOff x="0" y="-10440"/>
            <a:chExt cx="12204000" cy="954107"/>
          </a:xfrm>
        </p:grpSpPr>
        <p:sp>
          <p:nvSpPr>
            <p:cNvPr id="4" name="ZoneTexte 3">
              <a:extLst>
                <a:ext uri="{FF2B5EF4-FFF2-40B4-BE49-F238E27FC236}">
                  <a16:creationId xmlns:a16="http://schemas.microsoft.com/office/drawing/2014/main" id="{0FCA2EDA-100C-1BAA-5954-CA1DCD09A40E}"/>
                </a:ext>
              </a:extLst>
            </p:cNvPr>
            <p:cNvSpPr txBox="1"/>
            <p:nvPr/>
          </p:nvSpPr>
          <p:spPr>
            <a:xfrm>
              <a:off x="0" y="-10440"/>
              <a:ext cx="12204000" cy="954107"/>
            </a:xfrm>
            <a:prstGeom prst="rect">
              <a:avLst/>
            </a:prstGeom>
            <a:solidFill>
              <a:srgbClr val="7030A0"/>
            </a:solid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2800" b="1" i="0" u="none" strike="noStrike" kern="1200" cap="none" spc="0" normalizeH="0" baseline="0" noProof="0" dirty="0">
                  <a:ln>
                    <a:noFill/>
                  </a:ln>
                  <a:solidFill>
                    <a:prstClr val="white"/>
                  </a:solidFill>
                  <a:effectLst/>
                  <a:uLnTx/>
                  <a:uFillTx/>
                  <a:latin typeface="Calibri" panose="020F0502020204030204"/>
                  <a:ea typeface="+mn-ea"/>
                  <a:cs typeface="+mn-cs"/>
                </a:rPr>
                <a:t>      ECOLE DOCTORALE VAAME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2800" b="1" i="0"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Calibri" panose="020F0502020204030204" pitchFamily="34" charset="0"/>
                </a:rPr>
                <a:t>        Missions des doctorants</a:t>
              </a:r>
              <a:endParaRPr kumimoji="0" lang="fr-FR" sz="2800" b="1"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5" name="Picture 2">
              <a:extLst>
                <a:ext uri="{FF2B5EF4-FFF2-40B4-BE49-F238E27FC236}">
                  <a16:creationId xmlns:a16="http://schemas.microsoft.com/office/drawing/2014/main" id="{ECC9B0EB-A848-B94A-2BBD-24909F7AF971}"/>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306061" y="69538"/>
              <a:ext cx="2799403" cy="766407"/>
            </a:xfrm>
            <a:prstGeom prst="rect">
              <a:avLst/>
            </a:prstGeom>
            <a:noFill/>
            <a:extLst>
              <a:ext uri="{909E8E84-426E-40DD-AFC4-6F175D3DCCD1}">
                <a14:hiddenFill xmlns:a14="http://schemas.microsoft.com/office/drawing/2010/main">
                  <a:solidFill>
                    <a:srgbClr val="FFFFFF"/>
                  </a:solidFill>
                </a14:hiddenFill>
              </a:ext>
            </a:extLst>
          </p:spPr>
        </p:pic>
      </p:grpSp>
      <p:sp>
        <p:nvSpPr>
          <p:cNvPr id="7" name="ZoneTexte 6">
            <a:extLst>
              <a:ext uri="{FF2B5EF4-FFF2-40B4-BE49-F238E27FC236}">
                <a16:creationId xmlns:a16="http://schemas.microsoft.com/office/drawing/2014/main" id="{B4F4364C-8877-DE48-7F4D-EE3C770AF8DB}"/>
              </a:ext>
            </a:extLst>
          </p:cNvPr>
          <p:cNvSpPr txBox="1"/>
          <p:nvPr/>
        </p:nvSpPr>
        <p:spPr>
          <a:xfrm>
            <a:off x="159814" y="1352216"/>
            <a:ext cx="11521486" cy="5267339"/>
          </a:xfrm>
          <a:prstGeom prst="rect">
            <a:avLst/>
          </a:prstGeom>
          <a:noFill/>
          <a:ln>
            <a:solidFill>
              <a:schemeClr val="tx1"/>
            </a:solidFill>
          </a:ln>
        </p:spPr>
        <p:txBody>
          <a:bodyPr wrap="square">
            <a:spAutoFit/>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fr-FR" sz="1800" b="1" i="0" u="sng"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Mission #2  – Organisateurs (-</a:t>
            </a:r>
            <a:r>
              <a:rPr kumimoji="0" lang="fr-FR" sz="1800" b="1" i="0" u="sng"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trices</a:t>
            </a:r>
            <a:r>
              <a:rPr kumimoji="0" lang="fr-FR" sz="1800" b="1" i="0" u="sng"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événementiel</a:t>
            </a:r>
            <a:endParaRPr kumimoji="0" lang="fr-FR"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Durée de la mission : 1 an (2025)</a:t>
            </a: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Nombre de personnes possibles : Ouvert à un binôme de doctorants</a:t>
            </a:r>
          </a:p>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Vous rejoindrez la commission, participerez aux réunions (2 par an) et y serez force de proposition en plus des tâches spécifiques à votre mission</a:t>
            </a:r>
          </a:p>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Tâches spécifiques à la mission :</a:t>
            </a:r>
          </a:p>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a:t>
            </a:r>
            <a:r>
              <a:rPr kumimoji="0" lang="fr-FR" sz="1800" b="0"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Co-organiser</a:t>
            </a:r>
            <a:r>
              <a:rPr kumimoji="0" lang="fr-FR"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(avec un membre de la commission) la journée dédiée à la professionnalisation lors des Journées Scientifiques de l’Ecole </a:t>
            </a:r>
          </a:p>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Définir le programme</a:t>
            </a:r>
          </a:p>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Contacter les intervenants</a:t>
            </a:r>
          </a:p>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Animer la journée</a:t>
            </a:r>
          </a:p>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Faire le bilan.</a:t>
            </a: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fr-FR" sz="1800" b="0" i="1"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Crédits formation doctorale: 10</a:t>
            </a:r>
            <a:r>
              <a:rPr kumimoji="0" lang="en-GB" sz="1100" b="0" i="1"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a:t>
            </a:r>
            <a:r>
              <a:rPr kumimoji="0" lang="en-GB" sz="1600" b="0" i="1"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h</a:t>
            </a:r>
            <a:r>
              <a:rPr kumimoji="0" lang="fr-FR" sz="1800" b="0" i="1"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pour chaque doctorant. A déclarer dans la rubrique Formations « Engagement dans les instances ».</a:t>
            </a:r>
          </a:p>
        </p:txBody>
      </p:sp>
    </p:spTree>
    <p:extLst>
      <p:ext uri="{BB962C8B-B14F-4D97-AF65-F5344CB8AC3E}">
        <p14:creationId xmlns:p14="http://schemas.microsoft.com/office/powerpoint/2010/main" val="27544509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2B74E8-C1BE-237C-DAD3-34F309E9B18D}"/>
            </a:ext>
          </a:extLst>
        </p:cNvPr>
        <p:cNvGrpSpPr/>
        <p:nvPr/>
      </p:nvGrpSpPr>
      <p:grpSpPr>
        <a:xfrm>
          <a:off x="0" y="0"/>
          <a:ext cx="0" cy="0"/>
          <a:chOff x="0" y="0"/>
          <a:chExt cx="0" cy="0"/>
        </a:xfrm>
      </p:grpSpPr>
      <p:grpSp>
        <p:nvGrpSpPr>
          <p:cNvPr id="3" name="Groupe 2">
            <a:extLst>
              <a:ext uri="{FF2B5EF4-FFF2-40B4-BE49-F238E27FC236}">
                <a16:creationId xmlns:a16="http://schemas.microsoft.com/office/drawing/2014/main" id="{34C2E5C4-650E-77FD-2366-2E05397CC781}"/>
              </a:ext>
            </a:extLst>
          </p:cNvPr>
          <p:cNvGrpSpPr/>
          <p:nvPr/>
        </p:nvGrpSpPr>
        <p:grpSpPr>
          <a:xfrm>
            <a:off x="0" y="-10440"/>
            <a:ext cx="12204000" cy="954107"/>
            <a:chOff x="0" y="-10440"/>
            <a:chExt cx="12204000" cy="954107"/>
          </a:xfrm>
        </p:grpSpPr>
        <p:sp>
          <p:nvSpPr>
            <p:cNvPr id="4" name="ZoneTexte 3">
              <a:extLst>
                <a:ext uri="{FF2B5EF4-FFF2-40B4-BE49-F238E27FC236}">
                  <a16:creationId xmlns:a16="http://schemas.microsoft.com/office/drawing/2014/main" id="{AFA0E979-CF56-53F2-E2E3-3E04C73B76F6}"/>
                </a:ext>
              </a:extLst>
            </p:cNvPr>
            <p:cNvSpPr txBox="1"/>
            <p:nvPr/>
          </p:nvSpPr>
          <p:spPr>
            <a:xfrm>
              <a:off x="0" y="-10440"/>
              <a:ext cx="12204000" cy="954107"/>
            </a:xfrm>
            <a:prstGeom prst="rect">
              <a:avLst/>
            </a:prstGeom>
            <a:solidFill>
              <a:srgbClr val="7030A0"/>
            </a:solid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2800" b="1" i="0" u="none" strike="noStrike" kern="1200" cap="none" spc="0" normalizeH="0" baseline="0" noProof="0" dirty="0">
                  <a:ln>
                    <a:noFill/>
                  </a:ln>
                  <a:solidFill>
                    <a:prstClr val="white"/>
                  </a:solidFill>
                  <a:effectLst/>
                  <a:uLnTx/>
                  <a:uFillTx/>
                  <a:latin typeface="Calibri" panose="020F0502020204030204"/>
                  <a:ea typeface="+mn-ea"/>
                  <a:cs typeface="+mn-cs"/>
                </a:rPr>
                <a:t>      ECOLE DOCTORALE VAAME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2800" b="1" i="0"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Calibri" panose="020F0502020204030204" pitchFamily="34" charset="0"/>
                </a:rPr>
                <a:t>        Missions des doctorants</a:t>
              </a:r>
              <a:endParaRPr kumimoji="0" lang="fr-FR" sz="2800" b="1"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5" name="Picture 2">
              <a:extLst>
                <a:ext uri="{FF2B5EF4-FFF2-40B4-BE49-F238E27FC236}">
                  <a16:creationId xmlns:a16="http://schemas.microsoft.com/office/drawing/2014/main" id="{796A9473-2FC9-08F4-432B-EDC6C294DCFE}"/>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306061" y="69538"/>
              <a:ext cx="2799403" cy="766407"/>
            </a:xfrm>
            <a:prstGeom prst="rect">
              <a:avLst/>
            </a:prstGeom>
            <a:noFill/>
            <a:extLst>
              <a:ext uri="{909E8E84-426E-40DD-AFC4-6F175D3DCCD1}">
                <a14:hiddenFill xmlns:a14="http://schemas.microsoft.com/office/drawing/2010/main">
                  <a:solidFill>
                    <a:srgbClr val="FFFFFF"/>
                  </a:solidFill>
                </a14:hiddenFill>
              </a:ext>
            </a:extLst>
          </p:spPr>
        </p:pic>
      </p:grpSp>
      <p:sp>
        <p:nvSpPr>
          <p:cNvPr id="8" name="ZoneTexte 7">
            <a:extLst>
              <a:ext uri="{FF2B5EF4-FFF2-40B4-BE49-F238E27FC236}">
                <a16:creationId xmlns:a16="http://schemas.microsoft.com/office/drawing/2014/main" id="{7FF6FC51-78BB-78D7-BEEA-62A87C3545EE}"/>
              </a:ext>
            </a:extLst>
          </p:cNvPr>
          <p:cNvSpPr txBox="1"/>
          <p:nvPr/>
        </p:nvSpPr>
        <p:spPr>
          <a:xfrm>
            <a:off x="489152" y="1676399"/>
            <a:ext cx="11616311" cy="4491101"/>
          </a:xfrm>
          <a:prstGeom prst="rect">
            <a:avLst/>
          </a:prstGeom>
          <a:noFill/>
          <a:ln>
            <a:solidFill>
              <a:schemeClr val="tx1"/>
            </a:solidFill>
          </a:ln>
        </p:spPr>
        <p:txBody>
          <a:bodyPr wrap="square">
            <a:spAutoFit/>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fr-FR" sz="1800" b="1" i="0" u="sng"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Mission #3 – Data </a:t>
            </a:r>
            <a:r>
              <a:rPr kumimoji="0" lang="fr-FR" sz="1800" b="1" i="0" u="sng"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analyst</a:t>
            </a:r>
            <a:endParaRPr kumimoji="0" lang="fr-FR"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Durée de la mission : 1 an (2025)</a:t>
            </a: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Nombre de personnes possibles : Ouvert à 1, 2 ou 3 doctorants</a:t>
            </a:r>
          </a:p>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Vous rejoindrez la commission, participerez aux réunions (2 par an) et y serez force de proposition en plus des tâches spécifiques à votre mission</a:t>
            </a:r>
          </a:p>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Tâches spécifiques à la mission :</a:t>
            </a:r>
          </a:p>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Extraire et analyser les données des fichiers INRAE et ESA (+ d’autres si disponibles) sur le devenir des doctorants</a:t>
            </a:r>
          </a:p>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Structurer les résultats de l’enquête pour faire ressortir les points marquants et préparer des visuels adaptés avec un texte court mais percutant</a:t>
            </a:r>
          </a:p>
          <a:p>
            <a:pPr marL="285750" marR="0" lvl="0" indent="-285750" algn="just" defTabSz="914400" rtl="0" eaLnBrk="1" fontAlgn="auto" latinLnBrk="0" hangingPunct="1">
              <a:lnSpc>
                <a:spcPct val="107000"/>
              </a:lnSpc>
              <a:spcBef>
                <a:spcPts val="0"/>
              </a:spcBef>
              <a:spcAft>
                <a:spcPts val="800"/>
              </a:spcAft>
              <a:buClrTx/>
              <a:buSzTx/>
              <a:buFontTx/>
              <a:buChar char="-"/>
              <a:tabLst/>
              <a:defRPr/>
            </a:pPr>
            <a:r>
              <a:rPr kumimoji="0" lang="fr-FR"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Publier les résultats sur le site de l’ED et le relayer sur LinkedIn.</a:t>
            </a:r>
          </a:p>
          <a:p>
            <a:pPr marL="0" marR="0" lvl="0" indent="0" algn="just" defTabSz="914400" rtl="0" eaLnBrk="1" fontAlgn="auto" latinLnBrk="0" hangingPunct="1">
              <a:lnSpc>
                <a:spcPct val="107000"/>
              </a:lnSpc>
              <a:spcBef>
                <a:spcPts val="0"/>
              </a:spcBef>
              <a:spcAft>
                <a:spcPts val="800"/>
              </a:spcAft>
              <a:buClrTx/>
              <a:buSzTx/>
              <a:buFontTx/>
              <a:buNone/>
              <a:tabLst/>
              <a:defRPr/>
            </a:pPr>
            <a:endParaRPr kumimoji="0" lang="fr-FR"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800"/>
              </a:spcAft>
              <a:buClrTx/>
              <a:buSzTx/>
              <a:buFontTx/>
              <a:buNone/>
              <a:tabLst/>
              <a:defRPr/>
            </a:pPr>
            <a:r>
              <a:rPr kumimoji="0" lang="en-GB"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a:t>
            </a:r>
            <a:r>
              <a:rPr kumimoji="0" lang="fr-FR" sz="1400" b="0" i="1"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Crédits formation doctorale: 10</a:t>
            </a:r>
            <a:r>
              <a:rPr kumimoji="0" lang="en-GB" sz="1000" b="0" i="1"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a:t>
            </a:r>
            <a:r>
              <a:rPr kumimoji="0" lang="en-GB" sz="1200" b="0" i="1"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h</a:t>
            </a:r>
            <a:r>
              <a:rPr kumimoji="0" lang="fr-FR" sz="1400" b="0" i="1"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pour chaque doctorant. A déclarer dans la rubrique Formations « Engagement dans les instances ».</a:t>
            </a:r>
          </a:p>
        </p:txBody>
      </p:sp>
    </p:spTree>
    <p:extLst>
      <p:ext uri="{BB962C8B-B14F-4D97-AF65-F5344CB8AC3E}">
        <p14:creationId xmlns:p14="http://schemas.microsoft.com/office/powerpoint/2010/main" val="3506253840"/>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TotalTime>
  <Words>223</Words>
  <Application>Microsoft Office PowerPoint</Application>
  <PresentationFormat>Grand écran</PresentationFormat>
  <Paragraphs>53</Paragraphs>
  <Slides>4</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4</vt:i4>
      </vt:variant>
    </vt:vector>
  </HeadingPairs>
  <TitlesOfParts>
    <vt:vector size="9" baseType="lpstr">
      <vt:lpstr>Arial</vt:lpstr>
      <vt:lpstr>Calibri</vt:lpstr>
      <vt:lpstr>Calibri Light</vt:lpstr>
      <vt:lpstr>Times New Roman</vt:lpstr>
      <vt:lpstr>Thème Office</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Nathalie Leduc</dc:creator>
  <cp:lastModifiedBy>Nathalie Leduc</cp:lastModifiedBy>
  <cp:revision>3</cp:revision>
  <dcterms:created xsi:type="dcterms:W3CDTF">2024-11-26T10:25:26Z</dcterms:created>
  <dcterms:modified xsi:type="dcterms:W3CDTF">2024-11-26T10:41:45Z</dcterms:modified>
</cp:coreProperties>
</file>